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20" d="100"/>
          <a:sy n="20" d="100"/>
        </p:scale>
        <p:origin x="-402" y="-204"/>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3A39179-2D41-41E4-BBA2-CB79241B4DD5}" type="datetimeFigureOut">
              <a:rPr lang="en-US" smtClean="0"/>
              <a:pPr/>
              <a:t>6/14/2012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A39179-2D41-41E4-BBA2-CB79241B4DD5}" type="datetimeFigureOut">
              <a:rPr lang="en-US" smtClean="0"/>
              <a:pPr/>
              <a:t>6/14/2012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3A39179-2D41-41E4-BBA2-CB79241B4DD5}" type="datetimeFigureOut">
              <a:rPr lang="en-US" smtClean="0"/>
              <a:pPr/>
              <a:t>6/14/2012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3A39179-2D41-41E4-BBA2-CB79241B4DD5}" type="datetimeFigureOut">
              <a:rPr lang="en-US" smtClean="0"/>
              <a:pPr/>
              <a:t>6/14/2012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3A39179-2D41-41E4-BBA2-CB79241B4DD5}" type="datetimeFigureOut">
              <a:rPr lang="en-US" smtClean="0"/>
              <a:pPr/>
              <a:t>6/14/2012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3A39179-2D41-41E4-BBA2-CB79241B4DD5}" type="datetimeFigureOut">
              <a:rPr lang="en-US" smtClean="0"/>
              <a:pPr/>
              <a:t>6/14/2012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39179-2D41-41E4-BBA2-CB79241B4DD5}" type="datetimeFigureOut">
              <a:rPr lang="en-US" smtClean="0"/>
              <a:pPr/>
              <a:t>6/14/2012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A39179-2D41-41E4-BBA2-CB79241B4DD5}" type="datetimeFigureOut">
              <a:rPr lang="en-US" smtClean="0"/>
              <a:pPr/>
              <a:t>6/14/2012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3A39179-2D41-41E4-BBA2-CB79241B4DD5}" type="datetimeFigureOut">
              <a:rPr lang="en-US" smtClean="0"/>
              <a:pPr/>
              <a:t>6/14/2012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A39179-2D41-41E4-BBA2-CB79241B4DD5}" type="datetimeFigureOut">
              <a:rPr lang="en-US" smtClean="0"/>
              <a:pPr/>
              <a:t>6/14/2012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3A39179-2D41-41E4-BBA2-CB79241B4DD5}" type="datetimeFigureOut">
              <a:rPr lang="en-US" smtClean="0"/>
              <a:pPr/>
              <a:t>6/14/2012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BA6E37-7014-4085-BEE2-5E93AE6BEEC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43A39179-2D41-41E4-BBA2-CB79241B4DD5}" type="datetimeFigureOut">
              <a:rPr lang="en-US" smtClean="0"/>
              <a:pPr/>
              <a:t>6/14/2012</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9DBA6E37-7014-4085-BEE2-5E93AE6BEEC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Rectangle 53"/>
          <p:cNvSpPr/>
          <p:nvPr/>
        </p:nvSpPr>
        <p:spPr>
          <a:xfrm>
            <a:off x="24536400" y="19583400"/>
            <a:ext cx="18669000" cy="12710160"/>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14325600" y="6324600"/>
            <a:ext cx="28956000" cy="129540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ectangle 51"/>
          <p:cNvSpPr/>
          <p:nvPr/>
        </p:nvSpPr>
        <p:spPr>
          <a:xfrm>
            <a:off x="762000" y="19583400"/>
            <a:ext cx="23241000" cy="1271016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p:cNvSpPr/>
          <p:nvPr/>
        </p:nvSpPr>
        <p:spPr>
          <a:xfrm>
            <a:off x="838200" y="6324600"/>
            <a:ext cx="13182600" cy="12954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276600" y="0"/>
            <a:ext cx="37307520" cy="5943600"/>
          </a:xfrm>
        </p:spPr>
        <p:txBody>
          <a:bodyPr/>
          <a:lstStyle/>
          <a:p>
            <a:r>
              <a:rPr lang="en-US" dirty="0" smtClean="0"/>
              <a:t>Characteristics of Microbursts</a:t>
            </a:r>
            <a:br>
              <a:rPr lang="en-US" dirty="0" smtClean="0"/>
            </a:br>
            <a:r>
              <a:rPr lang="en-US" sz="4800" dirty="0" smtClean="0"/>
              <a:t>Alexander Crew, Harlan </a:t>
            </a:r>
            <a:r>
              <a:rPr lang="en-US" sz="4800" dirty="0" smtClean="0"/>
              <a:t>Spence</a:t>
            </a:r>
            <a:br>
              <a:rPr lang="en-US" sz="4800" dirty="0" smtClean="0"/>
            </a:br>
            <a:r>
              <a:rPr lang="en-US" sz="4800" dirty="0" smtClean="0"/>
              <a:t>University of New Hampshire</a:t>
            </a:r>
            <a:endParaRPr lang="en-US" sz="4800" dirty="0"/>
          </a:p>
        </p:txBody>
      </p:sp>
      <p:pic>
        <p:nvPicPr>
          <p:cNvPr id="5" name="Picture 4" descr="event_freq_map.jpg"/>
          <p:cNvPicPr>
            <a:picLocks noChangeAspect="1"/>
          </p:cNvPicPr>
          <p:nvPr/>
        </p:nvPicPr>
        <p:blipFill>
          <a:blip r:embed="rId2" cstate="print"/>
          <a:srcRect l="4267" t="9600" b="4267"/>
          <a:stretch>
            <a:fillRect/>
          </a:stretch>
        </p:blipFill>
        <p:spPr>
          <a:xfrm>
            <a:off x="1143000" y="11734800"/>
            <a:ext cx="8130599" cy="7315200"/>
          </a:xfrm>
          <a:prstGeom prst="rect">
            <a:avLst/>
          </a:prstGeom>
        </p:spPr>
      </p:pic>
      <p:pic>
        <p:nvPicPr>
          <p:cNvPr id="6" name="Picture 5" descr="epoch_frequency_same_cb.jpg"/>
          <p:cNvPicPr>
            <a:picLocks noChangeAspect="1"/>
          </p:cNvPicPr>
          <p:nvPr/>
        </p:nvPicPr>
        <p:blipFill>
          <a:blip r:embed="rId3" cstate="print"/>
          <a:srcRect l="4267" t="4267" r="3200" b="2133"/>
          <a:stretch>
            <a:fillRect/>
          </a:stretch>
        </p:blipFill>
        <p:spPr>
          <a:xfrm>
            <a:off x="1143000" y="24414480"/>
            <a:ext cx="7231762" cy="7315200"/>
          </a:xfrm>
          <a:prstGeom prst="rect">
            <a:avLst/>
          </a:prstGeom>
        </p:spPr>
      </p:pic>
      <p:pic>
        <p:nvPicPr>
          <p:cNvPr id="7" name="Picture 2"/>
          <p:cNvPicPr>
            <a:picLocks noChangeAspect="1" noChangeArrowheads="1"/>
          </p:cNvPicPr>
          <p:nvPr/>
        </p:nvPicPr>
        <p:blipFill>
          <a:blip r:embed="rId4" cstate="print"/>
          <a:srcRect/>
          <a:stretch>
            <a:fillRect/>
          </a:stretch>
        </p:blipFill>
        <p:spPr bwMode="auto">
          <a:xfrm>
            <a:off x="25222200" y="24688800"/>
            <a:ext cx="9829800" cy="7044482"/>
          </a:xfrm>
          <a:prstGeom prst="rect">
            <a:avLst/>
          </a:prstGeom>
          <a:noFill/>
          <a:ln w="9525">
            <a:noFill/>
            <a:miter lim="800000"/>
            <a:headEnd/>
            <a:tailEnd/>
          </a:ln>
        </p:spPr>
      </p:pic>
      <p:pic>
        <p:nvPicPr>
          <p:cNvPr id="8" name="Picture 2"/>
          <p:cNvPicPr>
            <a:picLocks noChangeAspect="1" noChangeArrowheads="1"/>
          </p:cNvPicPr>
          <p:nvPr/>
        </p:nvPicPr>
        <p:blipFill>
          <a:blip r:embed="rId5" cstate="print"/>
          <a:srcRect/>
          <a:stretch>
            <a:fillRect/>
          </a:stretch>
        </p:blipFill>
        <p:spPr bwMode="auto">
          <a:xfrm>
            <a:off x="15621000" y="24414480"/>
            <a:ext cx="7315200" cy="7315200"/>
          </a:xfrm>
          <a:prstGeom prst="rect">
            <a:avLst/>
          </a:prstGeom>
          <a:noFill/>
          <a:ln w="9525">
            <a:noFill/>
            <a:miter lim="800000"/>
            <a:headEnd/>
            <a:tailEnd/>
          </a:ln>
        </p:spPr>
      </p:pic>
      <p:pic>
        <p:nvPicPr>
          <p:cNvPr id="9" name="Picture 2"/>
          <p:cNvPicPr>
            <a:picLocks noChangeAspect="1" noChangeArrowheads="1"/>
          </p:cNvPicPr>
          <p:nvPr/>
        </p:nvPicPr>
        <p:blipFill>
          <a:blip r:embed="rId6" cstate="print"/>
          <a:srcRect/>
          <a:stretch>
            <a:fillRect/>
          </a:stretch>
        </p:blipFill>
        <p:spPr bwMode="auto">
          <a:xfrm>
            <a:off x="24079200" y="15392400"/>
            <a:ext cx="4870516" cy="3657600"/>
          </a:xfrm>
          <a:prstGeom prst="rect">
            <a:avLst/>
          </a:prstGeom>
          <a:noFill/>
          <a:ln w="9525">
            <a:noFill/>
            <a:miter lim="800000"/>
            <a:headEnd/>
            <a:tailEnd/>
          </a:ln>
        </p:spPr>
      </p:pic>
      <p:pic>
        <p:nvPicPr>
          <p:cNvPr id="10" name="Picture 9" descr="AGU_Ratio_plot.png"/>
          <p:cNvPicPr>
            <a:picLocks noChangeAspect="1"/>
          </p:cNvPicPr>
          <p:nvPr/>
        </p:nvPicPr>
        <p:blipFill>
          <a:blip r:embed="rId7" cstate="print"/>
          <a:stretch>
            <a:fillRect/>
          </a:stretch>
        </p:blipFill>
        <p:spPr>
          <a:xfrm>
            <a:off x="14630400" y="11734800"/>
            <a:ext cx="9043602" cy="7315200"/>
          </a:xfrm>
          <a:prstGeom prst="rect">
            <a:avLst/>
          </a:prstGeom>
        </p:spPr>
      </p:pic>
      <p:pic>
        <p:nvPicPr>
          <p:cNvPr id="12" name="Picture 2"/>
          <p:cNvPicPr>
            <a:picLocks noChangeAspect="1" noChangeArrowheads="1"/>
          </p:cNvPicPr>
          <p:nvPr/>
        </p:nvPicPr>
        <p:blipFill>
          <a:blip r:embed="rId8" cstate="print"/>
          <a:srcRect/>
          <a:stretch>
            <a:fillRect/>
          </a:stretch>
        </p:blipFill>
        <p:spPr bwMode="auto">
          <a:xfrm>
            <a:off x="29641800" y="15392400"/>
            <a:ext cx="4909226" cy="3657600"/>
          </a:xfrm>
          <a:prstGeom prst="rect">
            <a:avLst/>
          </a:prstGeom>
          <a:noFill/>
          <a:ln w="9525">
            <a:noFill/>
            <a:miter lim="800000"/>
            <a:headEnd/>
            <a:tailEnd/>
          </a:ln>
        </p:spPr>
      </p:pic>
      <p:pic>
        <p:nvPicPr>
          <p:cNvPr id="13" name="Picture 12" descr="abs_loss_map.jpg"/>
          <p:cNvPicPr>
            <a:picLocks noChangeAspect="1"/>
          </p:cNvPicPr>
          <p:nvPr/>
        </p:nvPicPr>
        <p:blipFill>
          <a:blip r:embed="rId9" cstate="print"/>
          <a:srcRect l="4267" t="9600" r="1067" b="4267"/>
          <a:stretch>
            <a:fillRect/>
          </a:stretch>
        </p:blipFill>
        <p:spPr>
          <a:xfrm>
            <a:off x="34823400" y="11734800"/>
            <a:ext cx="8039998" cy="7315200"/>
          </a:xfrm>
          <a:prstGeom prst="rect">
            <a:avLst/>
          </a:prstGeom>
        </p:spPr>
      </p:pic>
      <p:sp>
        <p:nvSpPr>
          <p:cNvPr id="17" name="TextBox 16"/>
          <p:cNvSpPr txBox="1"/>
          <p:nvPr/>
        </p:nvSpPr>
        <p:spPr>
          <a:xfrm>
            <a:off x="1295400" y="6324600"/>
            <a:ext cx="12573000" cy="5293757"/>
          </a:xfrm>
          <a:prstGeom prst="rect">
            <a:avLst/>
          </a:prstGeom>
          <a:noFill/>
        </p:spPr>
        <p:txBody>
          <a:bodyPr wrap="square" rtlCol="0">
            <a:spAutoFit/>
          </a:bodyPr>
          <a:lstStyle/>
          <a:p>
            <a:pPr algn="ctr"/>
            <a:r>
              <a:rPr lang="en-US" dirty="0" smtClean="0"/>
              <a:t>Microburst Location</a:t>
            </a:r>
          </a:p>
          <a:p>
            <a:endParaRPr lang="en-US" sz="3600" dirty="0" smtClean="0"/>
          </a:p>
          <a:p>
            <a:r>
              <a:rPr lang="en-US" sz="3600" dirty="0" smtClean="0"/>
              <a:t>Utilizing 11 years of SAMPEX data (1996-2007) to build a database of ~630,000 individual microburst events. Although SAMPEX only sweeps out a small swath of local time on any given orbit, over the course of the mission, it achieves coverage of local time sectors. Event identification was done using an algorithm based on </a:t>
            </a:r>
            <a:r>
              <a:rPr lang="en-US" sz="3600" i="1" dirty="0" smtClean="0"/>
              <a:t>O’Brien et al., 2003. </a:t>
            </a:r>
            <a:endParaRPr lang="en-US" i="1" dirty="0"/>
          </a:p>
        </p:txBody>
      </p:sp>
      <p:grpSp>
        <p:nvGrpSpPr>
          <p:cNvPr id="30" name="Group 29"/>
          <p:cNvGrpSpPr/>
          <p:nvPr/>
        </p:nvGrpSpPr>
        <p:grpSpPr>
          <a:xfrm>
            <a:off x="29565600" y="7010400"/>
            <a:ext cx="13030200" cy="3505200"/>
            <a:chOff x="4653679" y="2232008"/>
            <a:chExt cx="3553061" cy="2054243"/>
          </a:xfrm>
        </p:grpSpPr>
        <p:cxnSp>
          <p:nvCxnSpPr>
            <p:cNvPr id="31" name="Straight Connector 30"/>
            <p:cNvCxnSpPr/>
            <p:nvPr/>
          </p:nvCxnSpPr>
          <p:spPr>
            <a:xfrm flipV="1">
              <a:off x="4876800" y="4286250"/>
              <a:ext cx="971550" cy="1"/>
            </a:xfrm>
            <a:prstGeom prst="line">
              <a:avLst/>
            </a:prstGeom>
          </p:spPr>
          <p:style>
            <a:lnRef idx="2">
              <a:schemeClr val="accent1"/>
            </a:lnRef>
            <a:fillRef idx="0">
              <a:schemeClr val="accent1"/>
            </a:fillRef>
            <a:effectRef idx="1">
              <a:schemeClr val="accent1"/>
            </a:effectRef>
            <a:fontRef idx="minor">
              <a:schemeClr val="tx1"/>
            </a:fontRef>
          </p:style>
        </p:cxnSp>
        <p:cxnSp>
          <p:nvCxnSpPr>
            <p:cNvPr id="32" name="Straight Connector 31"/>
            <p:cNvCxnSpPr/>
            <p:nvPr/>
          </p:nvCxnSpPr>
          <p:spPr>
            <a:xfrm flipV="1">
              <a:off x="5848350" y="2438400"/>
              <a:ext cx="447675" cy="1847850"/>
            </a:xfrm>
            <a:prstGeom prst="line">
              <a:avLst/>
            </a:prstGeom>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a:off x="6296025" y="2438400"/>
              <a:ext cx="466725" cy="1847851"/>
            </a:xfrm>
            <a:prstGeom prst="line">
              <a:avLst/>
            </a:prstGeom>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p:nvCxnSpPr>
          <p:spPr>
            <a:xfrm>
              <a:off x="6762750" y="4286251"/>
              <a:ext cx="1209675" cy="0"/>
            </a:xfrm>
            <a:prstGeom prst="line">
              <a:avLst/>
            </a:prstGeom>
          </p:spPr>
          <p:style>
            <a:lnRef idx="2">
              <a:schemeClr val="accent1"/>
            </a:lnRef>
            <a:fillRef idx="0">
              <a:schemeClr val="accent1"/>
            </a:fillRef>
            <a:effectRef idx="1">
              <a:schemeClr val="accent1"/>
            </a:effectRef>
            <a:fontRef idx="minor">
              <a:schemeClr val="tx1"/>
            </a:fontRef>
          </p:style>
        </p:cxnSp>
        <p:sp>
          <p:nvSpPr>
            <p:cNvPr id="35" name="Isosceles Triangle 34"/>
            <p:cNvSpPr/>
            <p:nvPr/>
          </p:nvSpPr>
          <p:spPr>
            <a:xfrm>
              <a:off x="5848350" y="2438400"/>
              <a:ext cx="914400" cy="1847851"/>
            </a:xfrm>
            <a:prstGeom prst="triangle">
              <a:avLst/>
            </a:prstGeom>
            <a:gradFill>
              <a:gsLst>
                <a:gs pos="0">
                  <a:srgbClr val="D6B19C"/>
                </a:gs>
                <a:gs pos="30000">
                  <a:srgbClr val="D49E6C"/>
                </a:gs>
                <a:gs pos="70000">
                  <a:srgbClr val="A65528"/>
                </a:gs>
                <a:gs pos="100000">
                  <a:srgbClr val="663012"/>
                </a:gs>
              </a:gsLst>
              <a:lin ang="16200000" scaled="0"/>
            </a:gra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6" name="Straight Arrow Connector 35"/>
            <p:cNvCxnSpPr/>
            <p:nvPr/>
          </p:nvCxnSpPr>
          <p:spPr>
            <a:xfrm flipH="1">
              <a:off x="6410325" y="2901870"/>
              <a:ext cx="799064" cy="603330"/>
            </a:xfrm>
            <a:prstGeom prst="straightConnector1">
              <a:avLst/>
            </a:prstGeom>
            <a:ln>
              <a:solidFill>
                <a:schemeClr val="bg2">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6736508" y="2232008"/>
              <a:ext cx="1470232" cy="717217"/>
            </a:xfrm>
            <a:prstGeom prst="rect">
              <a:avLst/>
            </a:prstGeom>
            <a:noFill/>
          </p:spPr>
          <p:txBody>
            <a:bodyPr wrap="square" rtlCol="0">
              <a:spAutoFit/>
            </a:bodyPr>
            <a:lstStyle/>
            <a:p>
              <a:r>
                <a:rPr lang="en-US" sz="4800" dirty="0" smtClean="0">
                  <a:solidFill>
                    <a:schemeClr val="bg2">
                      <a:lumMod val="50000"/>
                    </a:schemeClr>
                  </a:solidFill>
                </a:rPr>
                <a:t>Absolute Intensity</a:t>
              </a:r>
              <a:endParaRPr lang="en-US" sz="4800" dirty="0">
                <a:solidFill>
                  <a:schemeClr val="bg2">
                    <a:lumMod val="50000"/>
                  </a:schemeClr>
                </a:solidFill>
              </a:endParaRPr>
            </a:p>
          </p:txBody>
        </p:sp>
        <p:cxnSp>
          <p:nvCxnSpPr>
            <p:cNvPr id="38" name="Straight Connector 37"/>
            <p:cNvCxnSpPr/>
            <p:nvPr/>
          </p:nvCxnSpPr>
          <p:spPr>
            <a:xfrm>
              <a:off x="5467350" y="2438400"/>
              <a:ext cx="19050" cy="1847851"/>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p:nvCxnSpPr>
          <p:spPr>
            <a:xfrm>
              <a:off x="5219700" y="2438400"/>
              <a:ext cx="485775"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40" name="Straight Connector 39"/>
            <p:cNvCxnSpPr/>
            <p:nvPr/>
          </p:nvCxnSpPr>
          <p:spPr>
            <a:xfrm>
              <a:off x="5219700" y="4286250"/>
              <a:ext cx="485775"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41" name="TextBox 40"/>
            <p:cNvSpPr txBox="1"/>
            <p:nvPr/>
          </p:nvSpPr>
          <p:spPr>
            <a:xfrm>
              <a:off x="4653679" y="2266826"/>
              <a:ext cx="890753" cy="2019424"/>
            </a:xfrm>
            <a:prstGeom prst="rect">
              <a:avLst/>
            </a:prstGeom>
            <a:noFill/>
          </p:spPr>
          <p:txBody>
            <a:bodyPr vert="vert270" wrap="square" rtlCol="0">
              <a:spAutoFit/>
            </a:bodyPr>
            <a:lstStyle/>
            <a:p>
              <a:pPr algn="ctr"/>
              <a:r>
                <a:rPr lang="en-US" sz="4800" dirty="0" smtClean="0">
                  <a:solidFill>
                    <a:srgbClr val="FF0000"/>
                  </a:solidFill>
                </a:rPr>
                <a:t>Relative Intensity (Ratio)</a:t>
              </a:r>
              <a:endParaRPr lang="en-US" sz="4800" dirty="0">
                <a:solidFill>
                  <a:srgbClr val="FF0000"/>
                </a:solidFill>
              </a:endParaRPr>
            </a:p>
          </p:txBody>
        </p:sp>
      </p:grpSp>
      <p:sp>
        <p:nvSpPr>
          <p:cNvPr id="42" name="TextBox 41"/>
          <p:cNvSpPr txBox="1"/>
          <p:nvPr/>
        </p:nvSpPr>
        <p:spPr>
          <a:xfrm>
            <a:off x="990600" y="20040600"/>
            <a:ext cx="23088600" cy="3631763"/>
          </a:xfrm>
          <a:prstGeom prst="rect">
            <a:avLst/>
          </a:prstGeom>
          <a:noFill/>
        </p:spPr>
        <p:txBody>
          <a:bodyPr wrap="square" rtlCol="0">
            <a:spAutoFit/>
          </a:bodyPr>
          <a:lstStyle/>
          <a:p>
            <a:pPr algn="ctr"/>
            <a:r>
              <a:rPr lang="en-US" dirty="0" smtClean="0"/>
              <a:t>Storm Phase Analysis</a:t>
            </a:r>
          </a:p>
          <a:p>
            <a:endParaRPr lang="en-US" sz="3600" dirty="0" smtClean="0"/>
          </a:p>
          <a:p>
            <a:r>
              <a:rPr lang="en-US" sz="3600" dirty="0" smtClean="0"/>
              <a:t>During the period of SAMPEX data (1996-2007), we identified 215 individual storm events with </a:t>
            </a:r>
            <a:r>
              <a:rPr lang="en-US" sz="3600" dirty="0" err="1" smtClean="0"/>
              <a:t>Dst</a:t>
            </a:r>
            <a:r>
              <a:rPr lang="en-US" sz="3600" baseline="-25000" dirty="0" err="1" smtClean="0"/>
              <a:t>min</a:t>
            </a:r>
            <a:r>
              <a:rPr lang="en-US" sz="3600" dirty="0" smtClean="0"/>
              <a:t> &lt;-50.</a:t>
            </a:r>
          </a:p>
          <a:p>
            <a:r>
              <a:rPr lang="en-US" sz="3600" dirty="0" smtClean="0"/>
              <a:t>For each storm we then broke out into separate groups the main phase of the storm, the recovery phase of the storm, a “quiet time” population (times when DST &gt; -20), and then an overall distribution for comparison.</a:t>
            </a:r>
          </a:p>
        </p:txBody>
      </p:sp>
      <p:sp>
        <p:nvSpPr>
          <p:cNvPr id="44" name="TextBox 43"/>
          <p:cNvSpPr txBox="1"/>
          <p:nvPr/>
        </p:nvSpPr>
        <p:spPr>
          <a:xfrm>
            <a:off x="14554200" y="6400801"/>
            <a:ext cx="14249400" cy="4185761"/>
          </a:xfrm>
          <a:prstGeom prst="rect">
            <a:avLst/>
          </a:prstGeom>
          <a:noFill/>
        </p:spPr>
        <p:txBody>
          <a:bodyPr wrap="square" rtlCol="0">
            <a:spAutoFit/>
          </a:bodyPr>
          <a:lstStyle/>
          <a:p>
            <a:pPr algn="ctr"/>
            <a:r>
              <a:rPr lang="en-US" dirty="0" smtClean="0"/>
              <a:t>Microburst Size</a:t>
            </a:r>
          </a:p>
          <a:p>
            <a:endParaRPr lang="en-US" sz="3600" dirty="0"/>
          </a:p>
          <a:p>
            <a:r>
              <a:rPr lang="en-US" sz="3600" dirty="0" smtClean="0"/>
              <a:t>There are two ways of thinking of microburst size: relative intensity (which is helpful for identification), and absolute intensity which is important for calculating absolute loss. </a:t>
            </a:r>
            <a:r>
              <a:rPr lang="en-US" sz="3600" dirty="0" smtClean="0"/>
              <a:t>Relative intensity can also be used to try and understand the physics involved in the generation of the individual events.</a:t>
            </a:r>
            <a:endParaRPr lang="en-US" dirty="0"/>
          </a:p>
        </p:txBody>
      </p:sp>
      <p:sp>
        <p:nvSpPr>
          <p:cNvPr id="47" name="TextBox 46"/>
          <p:cNvSpPr txBox="1"/>
          <p:nvPr/>
        </p:nvSpPr>
        <p:spPr>
          <a:xfrm>
            <a:off x="25222200" y="19812000"/>
            <a:ext cx="17373600" cy="4739759"/>
          </a:xfrm>
          <a:prstGeom prst="rect">
            <a:avLst/>
          </a:prstGeom>
          <a:noFill/>
        </p:spPr>
        <p:txBody>
          <a:bodyPr wrap="square" rtlCol="0">
            <a:spAutoFit/>
          </a:bodyPr>
          <a:lstStyle/>
          <a:p>
            <a:pPr algn="ctr"/>
            <a:r>
              <a:rPr lang="en-US" dirty="0" smtClean="0"/>
              <a:t>Microburst </a:t>
            </a:r>
            <a:r>
              <a:rPr lang="en-US" dirty="0" smtClean="0"/>
              <a:t>Duration</a:t>
            </a:r>
            <a:endParaRPr lang="en-US" sz="3600" dirty="0"/>
          </a:p>
          <a:p>
            <a:endParaRPr lang="en-US" sz="3600" dirty="0" smtClean="0"/>
          </a:p>
          <a:p>
            <a:r>
              <a:rPr lang="en-US" sz="3600" dirty="0" smtClean="0"/>
              <a:t>Microburst </a:t>
            </a:r>
            <a:r>
              <a:rPr lang="en-US" sz="3600" dirty="0" smtClean="0"/>
              <a:t>event duration is an important characteristic for setting the instrumental requirements for observations. </a:t>
            </a:r>
            <a:r>
              <a:rPr lang="en-US" sz="3600" dirty="0" smtClean="0"/>
              <a:t>As a practical example the upcoming NSF FIREBIRD CubeSat mission (which is designed to specifically measure microbursts), will operate with multiple data products—a 100ms MicroBurst Parameter proxy used for identification of events, and a hi-resolution event data that will default to 18.75ms time resolution. </a:t>
            </a:r>
            <a:endParaRPr lang="en-US" dirty="0"/>
          </a:p>
        </p:txBody>
      </p:sp>
      <p:pic>
        <p:nvPicPr>
          <p:cNvPr id="48" name="Picture 47"/>
          <p:cNvPicPr>
            <a:picLocks noChangeAspect="1" noChangeArrowheads="1"/>
          </p:cNvPicPr>
          <p:nvPr/>
        </p:nvPicPr>
        <p:blipFill>
          <a:blip r:embed="rId10" cstate="print"/>
          <a:srcRect/>
          <a:stretch>
            <a:fillRect/>
          </a:stretch>
        </p:blipFill>
        <p:spPr bwMode="auto">
          <a:xfrm>
            <a:off x="6781800" y="4419600"/>
            <a:ext cx="7185396" cy="1335339"/>
          </a:xfrm>
          <a:prstGeom prst="rect">
            <a:avLst/>
          </a:prstGeom>
          <a:noFill/>
          <a:ln w="9525">
            <a:noFill/>
            <a:miter lim="800000"/>
            <a:headEnd/>
            <a:tailEnd/>
          </a:ln>
        </p:spPr>
      </p:pic>
      <p:sp>
        <p:nvSpPr>
          <p:cNvPr id="49" name="TextBox 48"/>
          <p:cNvSpPr txBox="1"/>
          <p:nvPr/>
        </p:nvSpPr>
        <p:spPr>
          <a:xfrm>
            <a:off x="9372600" y="11125200"/>
            <a:ext cx="4572000" cy="4401205"/>
          </a:xfrm>
          <a:prstGeom prst="rect">
            <a:avLst/>
          </a:prstGeom>
          <a:noFill/>
        </p:spPr>
        <p:txBody>
          <a:bodyPr wrap="square" rtlCol="0">
            <a:spAutoFit/>
          </a:bodyPr>
          <a:lstStyle/>
          <a:p>
            <a:r>
              <a:rPr lang="en-US" sz="2800" i="1" dirty="0" smtClean="0"/>
              <a:t>Left: Microburst Frequency over the entire mission. Peak event frequency occurs from L of 4-7, and primarily from MLT of 3-12, with a peak closer to noon.</a:t>
            </a:r>
          </a:p>
          <a:p>
            <a:endParaRPr lang="en-US" sz="2800" i="1" dirty="0"/>
          </a:p>
          <a:p>
            <a:r>
              <a:rPr lang="en-US" sz="2800" i="1" dirty="0" smtClean="0"/>
              <a:t>Below: Example series of microburst events from SAMPEX (&gt;1 MeV electrons)</a:t>
            </a:r>
            <a:endParaRPr lang="en-US" sz="2800" i="1" dirty="0"/>
          </a:p>
        </p:txBody>
      </p:sp>
      <p:sp>
        <p:nvSpPr>
          <p:cNvPr id="50" name="TextBox 49"/>
          <p:cNvSpPr txBox="1"/>
          <p:nvPr/>
        </p:nvSpPr>
        <p:spPr>
          <a:xfrm>
            <a:off x="8763000" y="24431446"/>
            <a:ext cx="5943600" cy="6124754"/>
          </a:xfrm>
          <a:prstGeom prst="rect">
            <a:avLst/>
          </a:prstGeom>
          <a:noFill/>
        </p:spPr>
        <p:txBody>
          <a:bodyPr wrap="square" rtlCol="0">
            <a:spAutoFit/>
          </a:bodyPr>
          <a:lstStyle/>
          <a:p>
            <a:r>
              <a:rPr lang="en-US" sz="2800" i="1" dirty="0" smtClean="0"/>
              <a:t>Left: Microburst Frequency in different phases of storms. During the main phase of storms microbursts occur more frequently and preferentially closer towards the nightside, while the recovery dominates overall statistics and has a peak closer to noon.</a:t>
            </a:r>
          </a:p>
          <a:p>
            <a:endParaRPr lang="en-US" sz="2800" i="1" dirty="0"/>
          </a:p>
          <a:p>
            <a:r>
              <a:rPr lang="en-US" sz="2800" i="1" dirty="0" smtClean="0"/>
              <a:t>Right: Average Relative intensity in different MLT-L bins at different phases of storms. From this it appears that the events that occur in different phases of storm are similar in terms of relative intensity distribution (spatially).</a:t>
            </a:r>
            <a:endParaRPr lang="en-US" sz="2800" i="1" dirty="0"/>
          </a:p>
        </p:txBody>
      </p:sp>
      <p:sp>
        <p:nvSpPr>
          <p:cNvPr id="55" name="TextBox 54"/>
          <p:cNvSpPr txBox="1"/>
          <p:nvPr/>
        </p:nvSpPr>
        <p:spPr>
          <a:xfrm>
            <a:off x="24003000" y="11193482"/>
            <a:ext cx="5334000" cy="3970318"/>
          </a:xfrm>
          <a:prstGeom prst="rect">
            <a:avLst/>
          </a:prstGeom>
          <a:noFill/>
        </p:spPr>
        <p:txBody>
          <a:bodyPr wrap="square" rtlCol="0">
            <a:spAutoFit/>
          </a:bodyPr>
          <a:lstStyle/>
          <a:p>
            <a:r>
              <a:rPr lang="en-US" sz="2800" i="1" dirty="0" smtClean="0"/>
              <a:t>Left: Average Relative intensity in different MLT-L bins. Peak relative intensity occurs closest to </a:t>
            </a:r>
            <a:r>
              <a:rPr lang="en-US" sz="2800" i="1" dirty="0" smtClean="0"/>
              <a:t>dawn</a:t>
            </a:r>
          </a:p>
          <a:p>
            <a:endParaRPr lang="en-US" sz="2800" i="1" dirty="0"/>
          </a:p>
          <a:p>
            <a:r>
              <a:rPr lang="en-US" sz="2800" i="1" dirty="0" smtClean="0"/>
              <a:t>Below: Histogram of relative intensity for all observed microburst events showing a power law-type distribution over several orders of magnitude</a:t>
            </a:r>
            <a:endParaRPr lang="en-US" sz="2800" i="1" dirty="0"/>
          </a:p>
        </p:txBody>
      </p:sp>
      <p:sp>
        <p:nvSpPr>
          <p:cNvPr id="56" name="TextBox 55"/>
          <p:cNvSpPr txBox="1"/>
          <p:nvPr/>
        </p:nvSpPr>
        <p:spPr>
          <a:xfrm>
            <a:off x="29489400" y="11269682"/>
            <a:ext cx="5181600" cy="3970318"/>
          </a:xfrm>
          <a:prstGeom prst="rect">
            <a:avLst/>
          </a:prstGeom>
          <a:noFill/>
        </p:spPr>
        <p:txBody>
          <a:bodyPr wrap="square" rtlCol="0">
            <a:spAutoFit/>
          </a:bodyPr>
          <a:lstStyle/>
          <a:p>
            <a:r>
              <a:rPr lang="en-US" sz="2800" i="1" dirty="0" smtClean="0"/>
              <a:t>Right: Average absolute intensity in different MLT-L bins. Similar to the relative intensity </a:t>
            </a:r>
            <a:r>
              <a:rPr lang="en-US" sz="2800" i="1" dirty="0" smtClean="0"/>
              <a:t>but </a:t>
            </a:r>
            <a:r>
              <a:rPr lang="en-US" sz="2800" i="1" dirty="0" smtClean="0"/>
              <a:t>much less pronounced of a peak in MLT</a:t>
            </a:r>
          </a:p>
          <a:p>
            <a:endParaRPr lang="en-US" sz="2800" i="1" dirty="0"/>
          </a:p>
          <a:p>
            <a:r>
              <a:rPr lang="en-US" sz="2800" i="1" dirty="0" smtClean="0"/>
              <a:t>Below: Histogram of absolute intensity for all observed microburst events which is similar to relative intensity</a:t>
            </a:r>
            <a:endParaRPr lang="en-US" sz="2800" i="1" dirty="0"/>
          </a:p>
        </p:txBody>
      </p:sp>
      <p:pic>
        <p:nvPicPr>
          <p:cNvPr id="57" name="Picture 3"/>
          <p:cNvPicPr>
            <a:picLocks noChangeAspect="1" noChangeArrowheads="1"/>
          </p:cNvPicPr>
          <p:nvPr/>
        </p:nvPicPr>
        <p:blipFill>
          <a:blip r:embed="rId11" cstate="print"/>
          <a:srcRect/>
          <a:stretch>
            <a:fillRect/>
          </a:stretch>
        </p:blipFill>
        <p:spPr bwMode="auto">
          <a:xfrm>
            <a:off x="9372601" y="15849600"/>
            <a:ext cx="4494811" cy="3200400"/>
          </a:xfrm>
          <a:prstGeom prst="rect">
            <a:avLst/>
          </a:prstGeom>
          <a:noFill/>
          <a:ln w="9525">
            <a:noFill/>
            <a:miter lim="800000"/>
            <a:headEnd/>
            <a:tailEnd/>
          </a:ln>
        </p:spPr>
      </p:pic>
      <p:sp>
        <p:nvSpPr>
          <p:cNvPr id="58" name="TextBox 57"/>
          <p:cNvSpPr txBox="1"/>
          <p:nvPr/>
        </p:nvSpPr>
        <p:spPr>
          <a:xfrm>
            <a:off x="35814000" y="25571708"/>
            <a:ext cx="4953000" cy="4832092"/>
          </a:xfrm>
          <a:prstGeom prst="rect">
            <a:avLst/>
          </a:prstGeom>
          <a:noFill/>
        </p:spPr>
        <p:txBody>
          <a:bodyPr wrap="square" rtlCol="0">
            <a:spAutoFit/>
          </a:bodyPr>
          <a:lstStyle/>
          <a:p>
            <a:r>
              <a:rPr lang="en-US" sz="2800" i="1" dirty="0" smtClean="0"/>
              <a:t>Left:  Event durations were determined by fitting a Gaussian curve to each individual event. Event durations help set observational requirements for instruments, and suggest that typical timescale for event identification are ~100ms, while higher time resolution (~20ms) is necessary to probe the structure of individual bursts</a:t>
            </a:r>
            <a:endParaRPr lang="en-US" sz="2800" i="1" dirty="0"/>
          </a:p>
        </p:txBody>
      </p:sp>
      <p:sp>
        <p:nvSpPr>
          <p:cNvPr id="43" name="Rectangle 2"/>
          <p:cNvSpPr>
            <a:spLocks noChangeArrowheads="1"/>
          </p:cNvSpPr>
          <p:nvPr/>
        </p:nvSpPr>
        <p:spPr bwMode="auto">
          <a:xfrm>
            <a:off x="35737800" y="31699200"/>
            <a:ext cx="73152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O’Brien et al., </a:t>
            </a:r>
            <a:r>
              <a:rPr kumimoji="0" lang="en-US" sz="12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Energization</a:t>
            </a:r>
            <a:r>
              <a:rPr kumimoji="0" lang="en-US" sz="12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of relativistic electrons in the presence of ULF power and MeV microbursts: Evidence for dual ULF and VLF acceleration, </a:t>
            </a:r>
            <a:r>
              <a:rPr kumimoji="0" lang="en-US" sz="1200" b="0" i="1"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J. </a:t>
            </a:r>
            <a:r>
              <a:rPr kumimoji="0" lang="en-US" sz="1200" b="0" i="1"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Geophys</a:t>
            </a:r>
            <a:r>
              <a:rPr kumimoji="0" lang="en-US" sz="1200" b="0" i="1"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Res., 108</a:t>
            </a:r>
            <a:r>
              <a:rPr kumimoji="0" lang="en-US" sz="12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(A8), 1329, doi:10.1029/2002JA009784, 2003.</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1712</TotalTime>
  <Words>564</Words>
  <Application>Microsoft Office PowerPoint</Application>
  <PresentationFormat>Custom</PresentationFormat>
  <Paragraphs>30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Characteristics of Microbursts Alexander Crew, Harlan Spence University of New Hampshire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Characteristics of Microbursts Alexander Crew, Harlan Spence</dc:title>
  <dc:creator>Alexander B Crew</dc:creator>
  <cp:lastModifiedBy>Alexander B Crew</cp:lastModifiedBy>
  <cp:revision>8</cp:revision>
  <dcterms:created xsi:type="dcterms:W3CDTF">2012-06-12T19:42:52Z</dcterms:created>
  <dcterms:modified xsi:type="dcterms:W3CDTF">2012-06-14T17:56:13Z</dcterms:modified>
</cp:coreProperties>
</file>