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modernComment_138_302FD5C9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1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E700A8F-417C-0DCC-ED5D-4BC593D986C5}" name="Marina Keller" initials="MK" userId="S::mdk1043@usnh.edu::32c9c5b3-235a-48f7-9ac6-453793fb9b87" providerId="AD"/>
  <p188:author id="{2240C7B5-A79B-6C9C-1D75-C9C450D11ED4}" name="Tracy Mandel" initials="TM" userId="S::tlm1054@usnh.edu::ead83a56-fcd7-4e45-a2fb-1473e93929a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EFF9"/>
    <a:srgbClr val="A6CAEC"/>
    <a:srgbClr val="F5F9FD"/>
    <a:srgbClr val="E1F2CE"/>
    <a:srgbClr val="378589"/>
    <a:srgbClr val="45A8AC"/>
    <a:srgbClr val="588923"/>
    <a:srgbClr val="69A22A"/>
    <a:srgbClr val="8FCF49"/>
    <a:srgbClr val="82B1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9C9494-2D5F-4C48-AC14-70A50AE23697}" v="1177" vWet="1178" dt="2025-11-21T04:00:02.118"/>
    <p1510:client id="{4B98CC21-BE80-4C88-A388-D7B2075A3E36}" v="352" dt="2025-11-21T04:05:55.158"/>
    <p1510:client id="{AF02191B-EF51-BADA-CB60-83AF45BBE289}" v="172" dt="2025-11-20T21:55:29.820"/>
    <p1510:client id="{E8B413ED-1D37-39D9-8900-1B8F3DCBDCA1}" v="173" dt="2025-11-21T04:00:01.729"/>
    <p1510:client id="{F5D9E820-EA3B-40B1-9FD1-5F995C4ED0EC}" v="7" dt="2025-11-21T16:14:57.2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213" d="100"/>
          <a:sy n="213" d="100"/>
        </p:scale>
        <p:origin x="-10766" y="-48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8/10/relationships/authors" Target="authors.xml"/></Relationships>
</file>

<file path=ppt/comments/modernComment_138_302FD5C9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FEA56636-8CA7-4C2F-8C1D-4F9DD17CE8F2}" authorId="{2240C7B5-A79B-6C9C-1D75-C9C450D11ED4}" created="2025-11-20T21:47:41.368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808441289" sldId="312"/>
      <ac:cxnSpMk id="61" creationId="{BE6D132E-B5EE-B4D2-0386-DE6F3437A6B9}"/>
    </ac:deMkLst>
    <p188:txBody>
      <a:bodyPr/>
      <a:lstStyle/>
      <a:p>
        <a:r>
          <a:rPr lang="en-US"/>
          <a:t>Include arrow like this with label of the variable l_reconfigured?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5-11-21T03:59:57.385" authorId="{9E700A8F-417C-0DCC-ED5D-4BC593D986C5}"/>
          </p223:rxn>
        </p223:reactions>
      </p:ext>
    </p188:extLst>
  </p188:cm>
  <p188:cm id="{BB24CE01-DA47-47E3-81C6-CC7F2F7C4109}" authorId="{2240C7B5-A79B-6C9C-1D75-C9C450D11ED4}" created="2025-11-20T21:49:18.496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808441289" sldId="312"/>
      <ac:picMk id="29" creationId="{9E551EFE-0C1D-C3FC-B128-579916E0142F}"/>
    </ac:deMkLst>
    <p188:txBody>
      <a:bodyPr/>
      <a:lstStyle/>
      <a:p>
        <a:r>
          <a:rPr lang="en-US"/>
          <a:t>These look great! Could the legends be a bit bigger, or even just make the marker sizes in the legends bigger? It is hard to distinguish between the circles and triangles in the legend.</a:t>
        </a:r>
      </a:p>
    </p188:txBody>
  </p188:cm>
  <p188:cm id="{FFDBA09F-5AFB-4654-B05F-7D8E376C8510}" authorId="{2240C7B5-A79B-6C9C-1D75-C9C450D11ED4}" created="2025-11-20T21:51:36.231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808441289" sldId="312"/>
      <ac:spMk id="54" creationId="{C5DEAE29-A9B8-3B07-EDAF-21DAA243612E}"/>
    </ac:deMkLst>
    <p188:replyLst>
      <p188:reply id="{E77B65C1-E66F-4F7F-86C5-A8205024CE79}" authorId="{2240C7B5-A79B-6C9C-1D75-C9C450D11ED4}" created="2025-11-20T21:55:29.820">
        <p188:txBody>
          <a:bodyPr/>
          <a:lstStyle/>
          <a:p>
            <a:r>
              <a:rPr lang="en-US"/>
              <a:t>I liked your conclusion that the 30cm x 0.5cm models may be better for future experiments that was in a previous draft. I'd suggest including it if you have space, so that you can hint at future work/next steps</a:t>
            </a:r>
          </a:p>
        </p188:txBody>
        <p188:extLst>
          <p:ext xmlns:p="http://schemas.openxmlformats.org/presentationml/2006/main" uri="{57CB4572-C831-44C2-8A1C-0ADB6CCDFE69}">
            <p223:reactions xmlns:p223="http://schemas.microsoft.com/office/powerpoint/2022/03/main">
              <p223:rxn type="👍">
                <p223:instance time="2025-11-21T03:59:49.010" authorId="{9E700A8F-417C-0DCC-ED5D-4BC593D986C5}"/>
              </p223:rxn>
            </p223:reactions>
          </p:ext>
        </p188:extLst>
      </p188:reply>
    </p188:replyLst>
    <p188:txBody>
      <a:bodyPr/>
      <a:lstStyle/>
      <a:p>
        <a:r>
          <a:rPr lang="en-US"/>
          <a:t>I added some bold just to highlight main points here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5-11-21T03:59:50.166" authorId="{9E700A8F-417C-0DCC-ED5D-4BC593D986C5}"/>
          </p223:rxn>
        </p223:reactions>
      </p:ext>
    </p188:extLst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A0F05E-44EA-47BB-A7F4-A89FBC8BDF4E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936AF9-55ED-43A2-900A-45D6440317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17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CD4B1-4AFB-653D-BC70-B23EABA682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CA62B6-8BA8-39D7-E3C8-2AD1B0E89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C3D62-5449-95A3-432D-60A62ADC9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315E0-5AA0-CC1E-69B6-35FC3A9BC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B0077-029A-51BD-9D16-49632FBF2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334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A6CB-90B4-90A2-705C-087D09E09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8B200-1E66-8A1C-1427-AEF464B97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33F14-5D02-DCF7-2088-257ECDC0A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C0B51-C284-6214-4E9C-6E22EA5FA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604A8-49B7-AA4B-9749-D408E4895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237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245AF-A869-AD18-EC32-1720F961B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6CC706-5271-DE6B-6105-F3919A0A99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4A221-EC3B-51D1-8026-7693F944C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4AE38-7E6C-9F0D-B09A-9A77A0B5F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68E392-D52F-2FE6-6B2C-DA7D916EC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926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CB491-291A-707F-3A06-63B1333E6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1FB802-425B-987C-8C32-46A6BCEA28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F1C2C0-DA87-D05E-954D-0290D8D219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83B327-0BB2-4232-61C9-CE01A94D1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E3F973-AF20-04AC-ED63-60046458E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343CF-5147-0521-9834-19EEBAD6C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842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583DE-6822-9347-97E5-61570A62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4D68E9-CEA8-E179-3C25-7AE900219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653CB3-1BE6-6830-ACC6-02E4164339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261B7C-D247-4096-24FB-2E48CF7A24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153D90-0B04-8B7A-9ADA-1C5EB42E86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2B4D48-F909-CC2D-A00B-B4A98A1E1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BFAB70-14D1-45E5-079F-4C04CD499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F58DE2-73B7-8382-F1CC-9D16F4D3B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821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CF924-7157-9B91-2B3B-D13FB9CD6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62A1C6-6987-C102-7650-8F13CDD53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E5A4CB-1947-3C0B-3A1F-7BF5AAC5A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DCE226-A913-F3E0-7D89-75263F764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041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5F0BFA-B4F9-AAAA-8C63-2640195D7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8FD655-7645-675F-C329-D7C3024EE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756897-1EDF-0E2A-2F7B-64BBD3935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6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22F96-7547-7715-3389-23BA2105E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7A749-B113-2AD1-0F31-6D0C881BF0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C33AFF-7845-EC4A-F4BA-86E0D1E467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A1571-9626-4938-480C-44167D667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3E342-08F0-6D6A-E973-37B891AB0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A1A79-8F6A-C039-CB38-9368D734E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522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331A7-4311-C471-92D5-196D5F3A9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159C6E-3023-3500-BFC8-ABC7692DDD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70DBE-DCFE-18FA-C453-05EA5E26C4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914D81-A1CC-8F5D-A95A-B1BAD9C54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31A05C-1283-7061-7787-70B48136C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D38A53-8F43-86F8-82E4-1D2F59B80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0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E4B53-6568-AE2E-B8A9-39720C9E9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52567A-402B-90E0-179E-FF807CBC2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99241-A2CF-C736-5823-4F5861601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B4D08-4513-5DAA-76FE-F66090013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CEF61-E026-AFA3-9417-6685EA2CE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001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9D5133-FDA2-29EE-B2C0-1A2D4EFFB7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32F0BF-A99B-D674-EDBA-1308ED41EA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3EF9B-39D9-601F-1EC3-F60F90780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F7D38-2782-B6E4-A73D-4EFB1765E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BD0DA-3A3D-F86B-7DA9-076B2E7A4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51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6809F4-3D5C-79A1-1594-ED990649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AAE28B-64D0-F8A4-4AB4-D48A9DC2C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69456-14EE-1AB9-59FC-D18EA3B463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52305F-C7BB-4E68-B038-055D589FF35A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86A0F-87AE-C99E-F71E-F16C91BA92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74F04-051B-3014-DA88-F84DED2557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9C9CCB-6F8F-49A3-98B6-6517F88CC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18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hyperlink" Target="https://doi.org/10.3389/fmars.2020.575183" TargetMode="Externa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microsoft.com/office/2018/10/relationships/comments" Target="../comments/modernComment_138_302FD5C9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hyperlink" Target="https://doi.org/10.3389/fmars.2022.836901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A0D1E7-7AC0-614F-A85B-B721440921A3}"/>
              </a:ext>
            </a:extLst>
          </p:cNvPr>
          <p:cNvSpPr/>
          <p:nvPr/>
        </p:nvSpPr>
        <p:spPr>
          <a:xfrm>
            <a:off x="0" y="0"/>
            <a:ext cx="12192000" cy="1205994"/>
          </a:xfrm>
          <a:prstGeom prst="rect">
            <a:avLst/>
          </a:prstGeom>
          <a:solidFill>
            <a:srgbClr val="273C10"/>
          </a:solidFill>
          <a:ln>
            <a:solidFill>
              <a:srgbClr val="273C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644AE3-EFA0-9249-97AE-03CE9B787147}"/>
              </a:ext>
            </a:extLst>
          </p:cNvPr>
          <p:cNvSpPr txBox="1"/>
          <p:nvPr/>
        </p:nvSpPr>
        <p:spPr>
          <a:xfrm>
            <a:off x="1996483" y="123475"/>
            <a:ext cx="9699051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kern="100">
                <a:solidFill>
                  <a:schemeClr val="bg1"/>
                </a:solidFill>
                <a:effectLst/>
                <a:latin typeface="Adobe Heiti Std R"/>
                <a:ea typeface="Aptos" panose="020B0004020202020204" pitchFamily="34" charset="0"/>
                <a:cs typeface="Times New Roman"/>
              </a:rPr>
              <a:t>Impact of a model disease paste on the fluid-structure </a:t>
            </a:r>
            <a:r>
              <a:rPr lang="en-US" sz="2000" b="1" kern="100">
                <a:solidFill>
                  <a:schemeClr val="bg1"/>
                </a:solidFill>
                <a:latin typeface="Adobe Heiti Std R"/>
                <a:ea typeface="Aptos" panose="020B0004020202020204" pitchFamily="34" charset="0"/>
                <a:cs typeface="Times New Roman"/>
              </a:rPr>
              <a:t>interaction dynamics</a:t>
            </a:r>
            <a:endParaRPr lang="en-US">
              <a:solidFill>
                <a:schemeClr val="bg1"/>
              </a:solidFill>
              <a:latin typeface="Aptos"/>
              <a:ea typeface="Aptos" panose="020B0004020202020204" pitchFamily="34" charset="0"/>
              <a:cs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9F95FF-653D-3825-B044-88AA85490525}"/>
              </a:ext>
            </a:extLst>
          </p:cNvPr>
          <p:cNvSpPr txBox="1"/>
          <p:nvPr/>
        </p:nvSpPr>
        <p:spPr>
          <a:xfrm>
            <a:off x="3517661" y="744140"/>
            <a:ext cx="6655844" cy="2616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1100" b="1">
                <a:solidFill>
                  <a:srgbClr val="F3FAEC"/>
                </a:solidFill>
                <a:effectLst/>
                <a:ea typeface="Aptos" panose="020B0004020202020204" pitchFamily="34" charset="0"/>
              </a:rPr>
              <a:t>Marina </a:t>
            </a:r>
            <a:r>
              <a:rPr lang="en-US" sz="1100" b="1">
                <a:solidFill>
                  <a:srgbClr val="F3FAEC"/>
                </a:solidFill>
                <a:ea typeface="Aptos" panose="020B0004020202020204" pitchFamily="34" charset="0"/>
              </a:rPr>
              <a:t>Keller</a:t>
            </a:r>
            <a:r>
              <a:rPr lang="en-US" sz="1100" baseline="30000">
                <a:solidFill>
                  <a:srgbClr val="F3FAEC"/>
                </a:solidFill>
                <a:ea typeface="Aptos" panose="020B0004020202020204" pitchFamily="34" charset="0"/>
              </a:rPr>
              <a:t>1</a:t>
            </a:r>
            <a:r>
              <a:rPr lang="en-US" sz="1100">
                <a:solidFill>
                  <a:srgbClr val="F3FAEC"/>
                </a:solidFill>
                <a:ea typeface="Aptos" panose="020B0004020202020204" pitchFamily="34" charset="0"/>
              </a:rPr>
              <a:t>,</a:t>
            </a:r>
            <a:r>
              <a:rPr lang="en-US" sz="1100">
                <a:solidFill>
                  <a:srgbClr val="F3FAEC"/>
                </a:solidFill>
                <a:effectLst/>
                <a:ea typeface="Aptos" panose="020B0004020202020204" pitchFamily="34" charset="0"/>
              </a:rPr>
              <a:t> Lyriq </a:t>
            </a:r>
            <a:r>
              <a:rPr lang="en-US" sz="1100">
                <a:solidFill>
                  <a:srgbClr val="F3FAEC"/>
                </a:solidFill>
                <a:ea typeface="Aptos" panose="020B0004020202020204" pitchFamily="34" charset="0"/>
              </a:rPr>
              <a:t>Turner</a:t>
            </a:r>
            <a:r>
              <a:rPr lang="en-US" sz="1100" baseline="30000">
                <a:solidFill>
                  <a:srgbClr val="F3FAEC"/>
                </a:solidFill>
                <a:ea typeface="Aptos" panose="020B0004020202020204" pitchFamily="34" charset="0"/>
              </a:rPr>
              <a:t>2</a:t>
            </a:r>
            <a:r>
              <a:rPr lang="en-US" sz="1100">
                <a:solidFill>
                  <a:srgbClr val="F3FAEC"/>
                </a:solidFill>
                <a:ea typeface="Aptos" panose="020B0004020202020204" pitchFamily="34" charset="0"/>
              </a:rPr>
              <a:t>,</a:t>
            </a:r>
            <a:r>
              <a:rPr lang="en-US" sz="1100">
                <a:solidFill>
                  <a:srgbClr val="F3FAEC"/>
                </a:solidFill>
                <a:effectLst/>
                <a:ea typeface="Aptos" panose="020B0004020202020204" pitchFamily="34" charset="0"/>
              </a:rPr>
              <a:t> Avery </a:t>
            </a:r>
            <a:r>
              <a:rPr lang="en-US" sz="1100">
                <a:solidFill>
                  <a:srgbClr val="F3FAEC"/>
                </a:solidFill>
                <a:ea typeface="Aptos" panose="020B0004020202020204" pitchFamily="34" charset="0"/>
              </a:rPr>
              <a:t>Wilson</a:t>
            </a:r>
            <a:r>
              <a:rPr lang="en-US" sz="1100" baseline="30000">
                <a:solidFill>
                  <a:srgbClr val="F3FAEC"/>
                </a:solidFill>
                <a:ea typeface="Aptos" panose="020B0004020202020204" pitchFamily="34" charset="0"/>
              </a:rPr>
              <a:t>1</a:t>
            </a:r>
            <a:r>
              <a:rPr lang="en-US" sz="1100">
                <a:solidFill>
                  <a:srgbClr val="F3FAEC"/>
                </a:solidFill>
                <a:ea typeface="Aptos" panose="020B0004020202020204" pitchFamily="34" charset="0"/>
              </a:rPr>
              <a:t>,</a:t>
            </a:r>
            <a:r>
              <a:rPr lang="en-US" sz="1100">
                <a:solidFill>
                  <a:srgbClr val="F3FAEC"/>
                </a:solidFill>
                <a:effectLst/>
                <a:ea typeface="Aptos" panose="020B0004020202020204" pitchFamily="34" charset="0"/>
              </a:rPr>
              <a:t> Theresa </a:t>
            </a:r>
            <a:r>
              <a:rPr lang="en-US" sz="1100">
                <a:solidFill>
                  <a:srgbClr val="F3FAEC"/>
                </a:solidFill>
                <a:ea typeface="Aptos" panose="020B0004020202020204" pitchFamily="34" charset="0"/>
              </a:rPr>
              <a:t>Oehmke</a:t>
            </a:r>
            <a:r>
              <a:rPr lang="en-US" sz="1100" baseline="30000">
                <a:solidFill>
                  <a:srgbClr val="F3FAEC"/>
                </a:solidFill>
                <a:ea typeface="Aptos" panose="020B0004020202020204" pitchFamily="34" charset="0"/>
              </a:rPr>
              <a:t>3</a:t>
            </a:r>
            <a:r>
              <a:rPr lang="en-US" sz="900">
                <a:solidFill>
                  <a:srgbClr val="F3FAEC"/>
                </a:solidFill>
                <a:ea typeface="Aptos" panose="020B0004020202020204" pitchFamily="34" charset="0"/>
              </a:rPr>
              <a:t>,</a:t>
            </a:r>
            <a:r>
              <a:rPr lang="en-US" sz="900">
                <a:solidFill>
                  <a:srgbClr val="F3FAEC"/>
                </a:solidFill>
                <a:effectLst/>
                <a:ea typeface="Aptos" panose="020B0004020202020204" pitchFamily="34" charset="0"/>
              </a:rPr>
              <a:t> </a:t>
            </a:r>
            <a:r>
              <a:rPr lang="en-US" sz="1100">
                <a:solidFill>
                  <a:srgbClr val="F3FAEC"/>
                </a:solidFill>
                <a:effectLst/>
                <a:ea typeface="Aptos" panose="020B0004020202020204" pitchFamily="34" charset="0"/>
              </a:rPr>
              <a:t>Tracy </a:t>
            </a:r>
            <a:r>
              <a:rPr lang="en-US" sz="1100">
                <a:solidFill>
                  <a:srgbClr val="F3FAEC"/>
                </a:solidFill>
                <a:ea typeface="Aptos" panose="020B0004020202020204" pitchFamily="34" charset="0"/>
              </a:rPr>
              <a:t>Mandel</a:t>
            </a:r>
            <a:r>
              <a:rPr lang="en-US" sz="1100" baseline="30000">
                <a:solidFill>
                  <a:srgbClr val="F3FAEC"/>
                </a:solidFill>
                <a:ea typeface="Aptos" panose="020B0004020202020204" pitchFamily="34" charset="0"/>
              </a:rPr>
              <a:t>1,3</a:t>
            </a:r>
            <a:endParaRPr lang="en-US" sz="1000" baseline="30000">
              <a:solidFill>
                <a:srgbClr val="F3FAEC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7744EA-5DE9-E99B-B030-C3BE2E7D6E3C}"/>
              </a:ext>
            </a:extLst>
          </p:cNvPr>
          <p:cNvSpPr txBox="1"/>
          <p:nvPr/>
        </p:nvSpPr>
        <p:spPr>
          <a:xfrm>
            <a:off x="8145138" y="5272951"/>
            <a:ext cx="3957329" cy="1585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">
                <a:effectLst/>
              </a:rPr>
              <a:t>I would like to thank my advisor, Dr. Mandel, for her unwavering support, communication, guidance and patience in this research. I would also like to thank</a:t>
            </a:r>
            <a:r>
              <a:rPr lang="en-US" sz="600"/>
              <a:t> Eli Rousseau for his training and assistance. Finally, my partner Luke for his encouragement and support throughout this research.</a:t>
            </a:r>
            <a:endParaRPr lang="en-US" sz="600">
              <a:effectLst/>
            </a:endParaRPr>
          </a:p>
          <a:p>
            <a:r>
              <a:rPr lang="en-US" sz="500">
                <a:effectLst/>
              </a:rPr>
              <a:t>[</a:t>
            </a:r>
            <a:r>
              <a:rPr lang="en-US" sz="500"/>
              <a:t>1</a:t>
            </a:r>
            <a:r>
              <a:rPr lang="en-US" sz="500">
                <a:effectLst/>
              </a:rPr>
              <a:t>]</a:t>
            </a:r>
            <a:r>
              <a:rPr lang="en-US" sz="500"/>
              <a:t> 18.Waycott M, et al. Accelerating loss of seagrasses across the globe threatens coastal ecosystems. Proc. Natl Acad. Sci. USA. 2009;106:12377–12381. </a:t>
            </a:r>
            <a:r>
              <a:rPr lang="en-US" sz="500" err="1"/>
              <a:t>doi</a:t>
            </a:r>
            <a:r>
              <a:rPr lang="en-US" sz="500"/>
              <a:t>: 10.1073/pnas.0905620106.</a:t>
            </a:r>
          </a:p>
          <a:p>
            <a:r>
              <a:rPr lang="en-US" sz="500"/>
              <a:t>[2] S. Jakobsson-Thor, J. Brakel, G. B. Toth, and H. Pavia, “Complex Interactions of Temperature, Light and Tissue Damage on Seagrass Wasting Disease in Zostera marina,” </a:t>
            </a:r>
            <a:r>
              <a:rPr lang="en-US" sz="500" i="1"/>
              <a:t>Front. Mar. Sci.</a:t>
            </a:r>
            <a:r>
              <a:rPr lang="en-US" sz="500"/>
              <a:t>, vol. 7, Oct. 2020, </a:t>
            </a:r>
            <a:r>
              <a:rPr lang="en-US" sz="500" err="1"/>
              <a:t>doi</a:t>
            </a:r>
            <a:r>
              <a:rPr lang="en-US" sz="500"/>
              <a:t>: </a:t>
            </a:r>
            <a:r>
              <a:rPr lang="en-US" sz="500">
                <a:hlinkClick r:id="rId3"/>
              </a:rPr>
              <a:t>10.3389/fmars.2020.575183</a:t>
            </a:r>
            <a:r>
              <a:rPr lang="en-US" sz="500"/>
              <a:t>.</a:t>
            </a:r>
            <a:endParaRPr lang="en-US" sz="500">
              <a:effectLst/>
            </a:endParaRPr>
          </a:p>
          <a:p>
            <a:pPr>
              <a:buNone/>
            </a:pPr>
            <a:r>
              <a:rPr lang="en-US" sz="500">
                <a:effectLst/>
              </a:rPr>
              <a:t>[3] L. K. Muehlstein, D. Porter, and F. T. Short, “Labyrinthula Zosterae Sp. Nov., The Causative Agent of Wasting Disease of Eelgrass, Zostera Marina,” </a:t>
            </a:r>
            <a:r>
              <a:rPr lang="en-US" sz="500" err="1">
                <a:effectLst/>
              </a:rPr>
              <a:t>Mycologia</a:t>
            </a:r>
            <a:r>
              <a:rPr lang="en-US" sz="500">
                <a:effectLst/>
              </a:rPr>
              <a:t>, vol. 83, no. 2, pp. 180–191, Mar. 1991, </a:t>
            </a:r>
            <a:r>
              <a:rPr lang="en-US" sz="500" err="1">
                <a:effectLst/>
              </a:rPr>
              <a:t>doi</a:t>
            </a:r>
            <a:r>
              <a:rPr lang="en-US" sz="500">
                <a:effectLst/>
              </a:rPr>
              <a:t>: 10.1080/00275514.1991.12025994.</a:t>
            </a:r>
          </a:p>
          <a:p>
            <a:pPr>
              <a:buNone/>
            </a:pPr>
            <a:r>
              <a:rPr lang="en-US" sz="500"/>
              <a:t>[4] </a:t>
            </a:r>
            <a:r>
              <a:rPr lang="en-US" sz="500" err="1"/>
              <a:t>Eisenlord</a:t>
            </a:r>
            <a:r>
              <a:rPr lang="en-US" sz="500"/>
              <a:t> ME, Agnew MV, Winningham M, Lobo OJ, </a:t>
            </a:r>
            <a:r>
              <a:rPr lang="en-US" sz="500" err="1"/>
              <a:t>Vompe</a:t>
            </a:r>
            <a:r>
              <a:rPr lang="en-US" sz="500"/>
              <a:t> AD, Wippel B, Friedman CS, Harvell CD, Burge CA. High infectivity and waterborne transmission of seagrass wasting disease. R Soc Open Sci. 2024 Aug 7;11(8):240663. </a:t>
            </a:r>
            <a:r>
              <a:rPr lang="en-US" sz="500" err="1"/>
              <a:t>doi</a:t>
            </a:r>
            <a:r>
              <a:rPr lang="en-US" sz="500"/>
              <a:t>: 10.1098/rsos.240663. PMID: 39113773; PMCID: PMC11303036</a:t>
            </a:r>
            <a:endParaRPr lang="en-US" sz="500">
              <a:effectLst/>
            </a:endParaRPr>
          </a:p>
          <a:p>
            <a:pPr>
              <a:buNone/>
            </a:pPr>
            <a:r>
              <a:rPr lang="en-US" sz="500">
                <a:effectLst/>
              </a:rPr>
              <a:t>[5]  </a:t>
            </a:r>
            <a:r>
              <a:rPr lang="en-US" sz="500"/>
              <a:t>R. B. Schaefer and H. M. Nepf, “Flow Structure in an Artificial Seagrass Meadow in Combined Wave-Current Conditions,” </a:t>
            </a:r>
            <a:r>
              <a:rPr lang="en-US" sz="500" i="1"/>
              <a:t>Front. Mar. Sci.</a:t>
            </a:r>
            <a:r>
              <a:rPr lang="en-US" sz="500"/>
              <a:t>, vol. 9, p. 836901, Feb. 2022, </a:t>
            </a:r>
            <a:r>
              <a:rPr lang="en-US" sz="500" err="1"/>
              <a:t>doi</a:t>
            </a:r>
            <a:r>
              <a:rPr lang="en-US" sz="500"/>
              <a:t>: </a:t>
            </a:r>
            <a:r>
              <a:rPr lang="en-US" sz="500">
                <a:hlinkClick r:id="rId4"/>
              </a:rPr>
              <a:t>10.3389/fmars.2022.836901</a:t>
            </a:r>
            <a:r>
              <a:rPr lang="en-US" sz="500"/>
              <a:t>.</a:t>
            </a:r>
          </a:p>
          <a:p>
            <a:endParaRPr lang="en-US" sz="400"/>
          </a:p>
          <a:p>
            <a:r>
              <a:rPr lang="en-US" sz="800" i="1"/>
              <a:t>This material is based upon work supported by the National Science Foundation under award number OCE-2339079.</a:t>
            </a:r>
            <a:endParaRPr lang="en-US" sz="800"/>
          </a:p>
          <a:p>
            <a:pPr>
              <a:buNone/>
            </a:pPr>
            <a:endParaRPr lang="en-US" sz="400">
              <a:effectLst/>
            </a:endParaRPr>
          </a:p>
        </p:txBody>
      </p:sp>
      <p:pic>
        <p:nvPicPr>
          <p:cNvPr id="6" name="Picture 5" descr="A logo of a globe with a gold cogwheel&#10;&#10;AI-generated content may be incorrect.">
            <a:extLst>
              <a:ext uri="{FF2B5EF4-FFF2-40B4-BE49-F238E27FC236}">
                <a16:creationId xmlns:a16="http://schemas.microsoft.com/office/drawing/2014/main" id="{8FF58458-1C5C-657E-8DDC-0482A441B7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270" y="272664"/>
            <a:ext cx="638669" cy="6386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768725E-978D-04E0-6E22-143D912C2F86}"/>
              </a:ext>
            </a:extLst>
          </p:cNvPr>
          <p:cNvSpPr txBox="1"/>
          <p:nvPr/>
        </p:nvSpPr>
        <p:spPr>
          <a:xfrm>
            <a:off x="281516" y="5514923"/>
            <a:ext cx="1539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>
                <a:solidFill>
                  <a:schemeClr val="bg1"/>
                </a:solidFill>
              </a:rPr>
              <a:t>30 x 0.5 cm seagrass model</a:t>
            </a:r>
            <a:br>
              <a:rPr lang="en-US" sz="500">
                <a:solidFill>
                  <a:schemeClr val="bg1"/>
                </a:solidFill>
              </a:rPr>
            </a:br>
            <a:r>
              <a:rPr lang="en-US" sz="500">
                <a:solidFill>
                  <a:schemeClr val="bg1"/>
                </a:solidFill>
              </a:rPr>
              <a:t>U = 7.58 cm/s</a:t>
            </a:r>
          </a:p>
          <a:p>
            <a:r>
              <a:rPr lang="en-US" sz="500">
                <a:solidFill>
                  <a:schemeClr val="bg1"/>
                </a:solidFill>
              </a:rPr>
              <a:t>Re = 27166</a:t>
            </a:r>
          </a:p>
          <a:p>
            <a:endParaRPr lang="en-US" sz="50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111C93-0FCA-B4C2-3ABA-01B5F74949E3}"/>
              </a:ext>
            </a:extLst>
          </p:cNvPr>
          <p:cNvSpPr/>
          <p:nvPr/>
        </p:nvSpPr>
        <p:spPr>
          <a:xfrm>
            <a:off x="6663386" y="5441039"/>
            <a:ext cx="247650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716C5A-700D-51DB-813E-DCA44056CE27}"/>
              </a:ext>
            </a:extLst>
          </p:cNvPr>
          <p:cNvSpPr txBox="1"/>
          <p:nvPr/>
        </p:nvSpPr>
        <p:spPr>
          <a:xfrm>
            <a:off x="2456505" y="941867"/>
            <a:ext cx="8778900" cy="2308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900" i="1" baseline="30000">
                <a:solidFill>
                  <a:srgbClr val="CEEAB0"/>
                </a:solidFill>
                <a:ea typeface="Aptos" panose="020B0004020202020204" pitchFamily="34" charset="0"/>
              </a:rPr>
              <a:t>1</a:t>
            </a:r>
            <a:r>
              <a:rPr lang="en-US" sz="900" i="1">
                <a:solidFill>
                  <a:srgbClr val="CEEAB0"/>
                </a:solidFill>
                <a:ea typeface="Aptos" panose="020B0004020202020204" pitchFamily="34" charset="0"/>
              </a:rPr>
              <a:t>Center for Ocean Engineering, University</a:t>
            </a:r>
            <a:r>
              <a:rPr lang="en-US" sz="900" i="1">
                <a:solidFill>
                  <a:srgbClr val="CEEAB0"/>
                </a:solidFill>
                <a:effectLst/>
                <a:ea typeface="Aptos" panose="020B0004020202020204" pitchFamily="34" charset="0"/>
              </a:rPr>
              <a:t> of New Hampshire</a:t>
            </a:r>
            <a:r>
              <a:rPr lang="en-US" sz="900" i="1">
                <a:solidFill>
                  <a:srgbClr val="CEEAB0"/>
                </a:solidFill>
                <a:ea typeface="Aptos" panose="020B0004020202020204" pitchFamily="34" charset="0"/>
              </a:rPr>
              <a:t>;</a:t>
            </a:r>
            <a:r>
              <a:rPr lang="en-US" sz="900" i="1">
                <a:solidFill>
                  <a:srgbClr val="CEEAB0"/>
                </a:solidFill>
                <a:effectLst/>
                <a:ea typeface="Aptos" panose="020B0004020202020204" pitchFamily="34" charset="0"/>
              </a:rPr>
              <a:t> </a:t>
            </a:r>
            <a:r>
              <a:rPr lang="en-US" sz="900" i="1" baseline="30000">
                <a:solidFill>
                  <a:srgbClr val="CEEAB0"/>
                </a:solidFill>
                <a:ea typeface="Aptos" panose="020B0004020202020204" pitchFamily="34" charset="0"/>
              </a:rPr>
              <a:t>2</a:t>
            </a:r>
            <a:r>
              <a:rPr lang="en-US" sz="900" i="1">
                <a:solidFill>
                  <a:srgbClr val="CEEAB0"/>
                </a:solidFill>
                <a:ea typeface="Aptos" panose="020B0004020202020204" pitchFamily="34" charset="0"/>
              </a:rPr>
              <a:t>Biophysics, Brown</a:t>
            </a:r>
            <a:r>
              <a:rPr lang="en-US" sz="900" i="1">
                <a:solidFill>
                  <a:srgbClr val="CEEAB0"/>
                </a:solidFill>
                <a:effectLst/>
                <a:ea typeface="Aptos" panose="020B0004020202020204" pitchFamily="34" charset="0"/>
              </a:rPr>
              <a:t> University</a:t>
            </a:r>
            <a:r>
              <a:rPr lang="en-US" sz="900" i="1">
                <a:solidFill>
                  <a:srgbClr val="CEEAB0"/>
                </a:solidFill>
                <a:ea typeface="Aptos" panose="020B0004020202020204" pitchFamily="34" charset="0"/>
              </a:rPr>
              <a:t>; </a:t>
            </a:r>
            <a:r>
              <a:rPr lang="en-US" sz="900" i="1" baseline="30000">
                <a:solidFill>
                  <a:srgbClr val="CEEAB0"/>
                </a:solidFill>
                <a:ea typeface="Aptos" panose="020B0004020202020204" pitchFamily="34" charset="0"/>
              </a:rPr>
              <a:t>3</a:t>
            </a:r>
            <a:r>
              <a:rPr lang="en-US" sz="900" i="1">
                <a:solidFill>
                  <a:srgbClr val="CEEAB0"/>
                </a:solidFill>
                <a:ea typeface="Aptos" panose="020B0004020202020204" pitchFamily="34" charset="0"/>
              </a:rPr>
              <a:t>Mechanical Engineering, University of New Hampshire | </a:t>
            </a:r>
            <a:r>
              <a:rPr lang="en-US" sz="900" b="1">
                <a:solidFill>
                  <a:srgbClr val="CEEAB0"/>
                </a:solidFill>
                <a:ea typeface="Aptos" panose="020B0004020202020204" pitchFamily="34" charset="0"/>
              </a:rPr>
              <a:t>marina.keller@unh.edu</a:t>
            </a:r>
            <a:endParaRPr lang="en-US" sz="900" b="1">
              <a:solidFill>
                <a:srgbClr val="CEEAB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93C3A6-F802-5C18-27EF-93EAA9EC6477}"/>
              </a:ext>
            </a:extLst>
          </p:cNvPr>
          <p:cNvSpPr/>
          <p:nvPr/>
        </p:nvSpPr>
        <p:spPr>
          <a:xfrm>
            <a:off x="5425440" y="5418179"/>
            <a:ext cx="171450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2513C9-3EDD-E2C7-8E70-27A9242DAC6F}"/>
              </a:ext>
            </a:extLst>
          </p:cNvPr>
          <p:cNvSpPr/>
          <p:nvPr/>
        </p:nvSpPr>
        <p:spPr>
          <a:xfrm>
            <a:off x="4059929" y="5580468"/>
            <a:ext cx="4003462" cy="822615"/>
          </a:xfrm>
          <a:prstGeom prst="rect">
            <a:avLst/>
          </a:prstGeom>
          <a:noFill/>
          <a:ln w="57150"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5020828-768D-8624-2772-00F51210B247}"/>
              </a:ext>
            </a:extLst>
          </p:cNvPr>
          <p:cNvCxnSpPr>
            <a:cxnSpLocks/>
          </p:cNvCxnSpPr>
          <p:nvPr/>
        </p:nvCxnSpPr>
        <p:spPr>
          <a:xfrm>
            <a:off x="4049408" y="5750251"/>
            <a:ext cx="401398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921DEFB-B217-EDFD-FFE5-88074BBBF575}"/>
              </a:ext>
            </a:extLst>
          </p:cNvPr>
          <p:cNvSpPr txBox="1"/>
          <p:nvPr/>
        </p:nvSpPr>
        <p:spPr>
          <a:xfrm>
            <a:off x="1996483" y="391532"/>
            <a:ext cx="9699051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kern="100">
                <a:solidFill>
                  <a:schemeClr val="bg1"/>
                </a:solidFill>
                <a:latin typeface="Adobe Heiti Std R"/>
                <a:ea typeface="+mn-lt"/>
                <a:cs typeface="Times New Roman"/>
              </a:rPr>
              <a:t>of</a:t>
            </a:r>
            <a:r>
              <a:rPr lang="en-US" sz="2000" b="1" kern="100">
                <a:solidFill>
                  <a:schemeClr val="bg1"/>
                </a:solidFill>
                <a:effectLst/>
                <a:latin typeface="Adobe Heiti Std R"/>
                <a:ea typeface="Aptos" panose="020B0004020202020204" pitchFamily="34" charset="0"/>
                <a:cs typeface="Times New Roman"/>
              </a:rPr>
              <a:t> mimic seagrass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2C4F46-FD17-837F-57A2-792F66085B2D}"/>
              </a:ext>
            </a:extLst>
          </p:cNvPr>
          <p:cNvSpPr/>
          <p:nvPr/>
        </p:nvSpPr>
        <p:spPr>
          <a:xfrm>
            <a:off x="4022084" y="1196964"/>
            <a:ext cx="4064650" cy="320088"/>
          </a:xfrm>
          <a:prstGeom prst="rect">
            <a:avLst/>
          </a:prstGeom>
          <a:solidFill>
            <a:srgbClr val="17314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99442F-941E-65E4-8DC0-F68B09C6E257}"/>
              </a:ext>
            </a:extLst>
          </p:cNvPr>
          <p:cNvSpPr txBox="1"/>
          <p:nvPr/>
        </p:nvSpPr>
        <p:spPr>
          <a:xfrm>
            <a:off x="4356310" y="1213542"/>
            <a:ext cx="3127217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>
                <a:solidFill>
                  <a:srgbClr val="F5F9FD"/>
                </a:solidFill>
                <a:latin typeface="+mj-lt"/>
              </a:rPr>
              <a:t>Results - Model Disease Paste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99CDD3-A83D-41ED-7C49-EDD69E641D72}"/>
              </a:ext>
            </a:extLst>
          </p:cNvPr>
          <p:cNvSpPr txBox="1"/>
          <p:nvPr/>
        </p:nvSpPr>
        <p:spPr>
          <a:xfrm>
            <a:off x="476250" y="3709297"/>
            <a:ext cx="3041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3FAEC"/>
                </a:solidFill>
              </a:rPr>
              <a:t>Methods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AD9D23A-E2DB-4B95-B6A0-5942FA2494CA}"/>
              </a:ext>
            </a:extLst>
          </p:cNvPr>
          <p:cNvSpPr/>
          <p:nvPr/>
        </p:nvSpPr>
        <p:spPr>
          <a:xfrm>
            <a:off x="0" y="1126220"/>
            <a:ext cx="70093" cy="5727642"/>
          </a:xfrm>
          <a:prstGeom prst="rect">
            <a:avLst/>
          </a:prstGeom>
          <a:solidFill>
            <a:srgbClr val="273C10"/>
          </a:solidFill>
          <a:ln>
            <a:solidFill>
              <a:srgbClr val="273C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59C480-6244-90C9-10EC-85215BD37173}"/>
              </a:ext>
            </a:extLst>
          </p:cNvPr>
          <p:cNvSpPr/>
          <p:nvPr/>
        </p:nvSpPr>
        <p:spPr>
          <a:xfrm rot="16200000">
            <a:off x="6051603" y="714829"/>
            <a:ext cx="88793" cy="12192001"/>
          </a:xfrm>
          <a:prstGeom prst="rect">
            <a:avLst/>
          </a:prstGeom>
          <a:solidFill>
            <a:srgbClr val="273C10"/>
          </a:solidFill>
          <a:ln>
            <a:solidFill>
              <a:srgbClr val="273C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93CBC80-DC8D-AB47-A7AD-AD1DB6CACA0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5511"/>
          <a:stretch>
            <a:fillRect/>
          </a:stretch>
        </p:blipFill>
        <p:spPr>
          <a:xfrm>
            <a:off x="93469" y="3886734"/>
            <a:ext cx="2201226" cy="109629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7241F36-5225-DD6B-691F-9B88DCE7BB3C}"/>
              </a:ext>
            </a:extLst>
          </p:cNvPr>
          <p:cNvSpPr txBox="1"/>
          <p:nvPr/>
        </p:nvSpPr>
        <p:spPr>
          <a:xfrm>
            <a:off x="1487600" y="3827081"/>
            <a:ext cx="2514208" cy="5847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800" dirty="0"/>
              <a:t>Tested individually in flume; motion recorded at 100 Hz for 10s</a:t>
            </a:r>
            <a:r>
              <a:rPr lang="en-US" sz="800"/>
              <a:t>.</a:t>
            </a:r>
            <a:endParaRPr lang="en-US" sz="800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800" dirty="0"/>
              <a:t>Streamwise velocity measured with acoustic velocimeter.</a:t>
            </a:r>
          </a:p>
        </p:txBody>
      </p:sp>
      <p:pic>
        <p:nvPicPr>
          <p:cNvPr id="21" name="Picture 20" descr="A black and white logo&#10;&#10;AI-generated content may be incorrect.">
            <a:extLst>
              <a:ext uri="{FF2B5EF4-FFF2-40B4-BE49-F238E27FC236}">
                <a16:creationId xmlns:a16="http://schemas.microsoft.com/office/drawing/2014/main" id="{2B20A59E-CF06-ED34-3C24-A381B4384C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0" y="-67012"/>
            <a:ext cx="1620110" cy="128065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4927363-9071-F243-09AB-3D6CB09FC93B}"/>
              </a:ext>
            </a:extLst>
          </p:cNvPr>
          <p:cNvSpPr/>
          <p:nvPr/>
        </p:nvSpPr>
        <p:spPr>
          <a:xfrm>
            <a:off x="8132997" y="3451736"/>
            <a:ext cx="3977668" cy="276999"/>
          </a:xfrm>
          <a:prstGeom prst="rect">
            <a:avLst/>
          </a:prstGeom>
          <a:solidFill>
            <a:srgbClr val="17314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C796F3D-628F-5A38-905E-F7AD6CADBFF1}"/>
              </a:ext>
            </a:extLst>
          </p:cNvPr>
          <p:cNvSpPr txBox="1"/>
          <p:nvPr/>
        </p:nvSpPr>
        <p:spPr>
          <a:xfrm>
            <a:off x="8219422" y="3435424"/>
            <a:ext cx="3933069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>
                <a:solidFill>
                  <a:srgbClr val="E3EFF9"/>
                </a:solidFill>
                <a:latin typeface="+mj-lt"/>
              </a:rPr>
              <a:t>Conclusion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6DB4D24-43E8-B6F5-A05F-2EDCDE566F91}"/>
              </a:ext>
            </a:extLst>
          </p:cNvPr>
          <p:cNvSpPr/>
          <p:nvPr/>
        </p:nvSpPr>
        <p:spPr>
          <a:xfrm>
            <a:off x="8137868" y="5026351"/>
            <a:ext cx="3991174" cy="276999"/>
          </a:xfrm>
          <a:prstGeom prst="rect">
            <a:avLst/>
          </a:prstGeom>
          <a:solidFill>
            <a:srgbClr val="E3EFF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9F0C00-6704-B2A7-8C32-3EE78B6E1AED}"/>
              </a:ext>
            </a:extLst>
          </p:cNvPr>
          <p:cNvSpPr txBox="1"/>
          <p:nvPr/>
        </p:nvSpPr>
        <p:spPr>
          <a:xfrm>
            <a:off x="8253768" y="5004169"/>
            <a:ext cx="37019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latin typeface="+mj-lt"/>
              </a:rPr>
              <a:t>Acknowledgments and Citations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7E65C69-ECF4-D9AD-72F5-C6936AFAF4F1}"/>
              </a:ext>
            </a:extLst>
          </p:cNvPr>
          <p:cNvSpPr/>
          <p:nvPr/>
        </p:nvSpPr>
        <p:spPr>
          <a:xfrm>
            <a:off x="8080494" y="1205994"/>
            <a:ext cx="59581" cy="5647867"/>
          </a:xfrm>
          <a:prstGeom prst="rect">
            <a:avLst/>
          </a:prstGeom>
          <a:solidFill>
            <a:srgbClr val="273C10"/>
          </a:solidFill>
          <a:ln>
            <a:solidFill>
              <a:srgbClr val="273C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86CF696-BE1B-7BDA-C4AC-2B27414DD8C8}"/>
              </a:ext>
            </a:extLst>
          </p:cNvPr>
          <p:cNvSpPr/>
          <p:nvPr/>
        </p:nvSpPr>
        <p:spPr>
          <a:xfrm>
            <a:off x="12112985" y="1126219"/>
            <a:ext cx="79015" cy="5727642"/>
          </a:xfrm>
          <a:prstGeom prst="rect">
            <a:avLst/>
          </a:prstGeom>
          <a:solidFill>
            <a:srgbClr val="273C10"/>
          </a:solidFill>
          <a:ln>
            <a:solidFill>
              <a:srgbClr val="273C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 descr="A graph of a number of seagrass&#10;&#10;AI-generated content may be incorrect.">
            <a:extLst>
              <a:ext uri="{FF2B5EF4-FFF2-40B4-BE49-F238E27FC236}">
                <a16:creationId xmlns:a16="http://schemas.microsoft.com/office/drawing/2014/main" id="{A1B69E13-F66A-851E-0D99-2DE49926A9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989" y="3090861"/>
            <a:ext cx="3111820" cy="1452279"/>
          </a:xfrm>
          <a:prstGeom prst="rect">
            <a:avLst/>
          </a:prstGeom>
        </p:spPr>
      </p:pic>
      <p:pic>
        <p:nvPicPr>
          <p:cNvPr id="29" name="Picture 28" descr="A graph of a number of seagrass&#10;&#10;AI-generated content may be incorrect.">
            <a:extLst>
              <a:ext uri="{FF2B5EF4-FFF2-40B4-BE49-F238E27FC236}">
                <a16:creationId xmlns:a16="http://schemas.microsoft.com/office/drawing/2014/main" id="{9E551EFE-0C1D-C3FC-B128-579916E014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535" y="1580392"/>
            <a:ext cx="3107343" cy="146089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93518AA-8380-83BA-2765-125FCC082B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79687" y="1693595"/>
            <a:ext cx="878654" cy="44355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39DA552-C883-8DB7-89F3-B81C4DC0FC2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54673" y="2158954"/>
            <a:ext cx="2036680" cy="794428"/>
          </a:xfrm>
          <a:prstGeom prst="rect">
            <a:avLst/>
          </a:prstGeom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29E83B4-AF0C-F489-2D66-BBCE07173A14}"/>
              </a:ext>
            </a:extLst>
          </p:cNvPr>
          <p:cNvSpPr/>
          <p:nvPr/>
        </p:nvSpPr>
        <p:spPr>
          <a:xfrm>
            <a:off x="147997" y="3026703"/>
            <a:ext cx="3737035" cy="512190"/>
          </a:xfrm>
          <a:prstGeom prst="roundRect">
            <a:avLst/>
          </a:prstGeom>
          <a:solidFill>
            <a:srgbClr val="0D3512"/>
          </a:solidFill>
          <a:ln>
            <a:solidFill>
              <a:srgbClr val="0D351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BE2D8FA-87E3-C01B-9945-F476F4AECCAA}"/>
              </a:ext>
            </a:extLst>
          </p:cNvPr>
          <p:cNvSpPr txBox="1"/>
          <p:nvPr/>
        </p:nvSpPr>
        <p:spPr>
          <a:xfrm>
            <a:off x="28016" y="1521613"/>
            <a:ext cx="3864439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Seagrass meadows are vital for marine habitat, sediment stability, and carbon storage, yet they are declining by 7% per year [1].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A primary mode of disease </a:t>
            </a:r>
            <a:r>
              <a:rPr lang="en-US" sz="800"/>
              <a:t>transmission in seagrass</a:t>
            </a:r>
            <a:r>
              <a:rPr lang="en-US" sz="800" dirty="0"/>
              <a:t>, such as</a:t>
            </a:r>
            <a:r>
              <a:rPr lang="en-US" sz="800"/>
              <a:t> via</a:t>
            </a:r>
            <a:r>
              <a:rPr lang="en-US" sz="800" dirty="0"/>
              <a:t> the opportunistic </a:t>
            </a:r>
            <a:r>
              <a:rPr lang="en-US" sz="800" i="1" err="1"/>
              <a:t>Labyrinthula</a:t>
            </a:r>
            <a:r>
              <a:rPr lang="en-US" sz="800" i="1" dirty="0"/>
              <a:t> </a:t>
            </a:r>
            <a:r>
              <a:rPr lang="en-US" sz="800" i="1" dirty="0" err="1"/>
              <a:t>zosterae</a:t>
            </a:r>
            <a:r>
              <a:rPr lang="en-US" sz="800" dirty="0"/>
              <a:t>, occurs through </a:t>
            </a:r>
            <a:r>
              <a:rPr lang="en-US" sz="800" b="1" dirty="0"/>
              <a:t>contact between an infected blade and its healthy neighbors </a:t>
            </a:r>
            <a:r>
              <a:rPr lang="en-US" sz="800" dirty="0"/>
              <a:t>[3].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Because these pathogens spread via blade-to-blade contact [4], </a:t>
            </a:r>
          </a:p>
          <a:p>
            <a:r>
              <a:rPr lang="en-US" sz="800" dirty="0"/>
              <a:t>        a disease-modeling paste is used to study disease transmission.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/>
              <a:t>The effects of applying this paste </a:t>
            </a:r>
          </a:p>
          <a:p>
            <a:r>
              <a:rPr lang="en-US" sz="800" dirty="0"/>
              <a:t>         to laboratory seagrass models, </a:t>
            </a:r>
          </a:p>
          <a:p>
            <a:r>
              <a:rPr lang="en-US" sz="800" dirty="0"/>
              <a:t>         commonly used [5], remains unknown.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032F5C2-AB4A-0F3E-D976-0AF34D1648DF}"/>
              </a:ext>
            </a:extLst>
          </p:cNvPr>
          <p:cNvSpPr txBox="1"/>
          <p:nvPr/>
        </p:nvSpPr>
        <p:spPr>
          <a:xfrm>
            <a:off x="217305" y="3020714"/>
            <a:ext cx="3729519" cy="5078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lvl="1" algn="ctr"/>
            <a:r>
              <a:rPr lang="en-US" sz="900" b="1">
                <a:solidFill>
                  <a:schemeClr val="bg1"/>
                </a:solidFill>
              </a:rPr>
              <a:t>This research aims to answer:</a:t>
            </a:r>
          </a:p>
          <a:p>
            <a:pPr marL="171450" lvl="1" indent="-171450">
              <a:buAutoNum type="arabicPeriod"/>
            </a:pPr>
            <a:r>
              <a:rPr lang="en-US" sz="900">
                <a:solidFill>
                  <a:schemeClr val="bg1"/>
                </a:solidFill>
              </a:rPr>
              <a:t>How does plant geometry affect fluid–structure interaction?</a:t>
            </a:r>
          </a:p>
          <a:p>
            <a:pPr marL="171450" lvl="1" indent="-171450">
              <a:buAutoNum type="arabicPeriod"/>
            </a:pPr>
            <a:r>
              <a:rPr lang="en-US" sz="900">
                <a:solidFill>
                  <a:schemeClr val="bg1"/>
                </a:solidFill>
              </a:rPr>
              <a:t>Does the application of disease paste change these dynamics?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2EDC6A1-0FE8-BB06-CFEF-324A82D0C329}"/>
              </a:ext>
            </a:extLst>
          </p:cNvPr>
          <p:cNvSpPr/>
          <p:nvPr/>
        </p:nvSpPr>
        <p:spPr>
          <a:xfrm>
            <a:off x="77583" y="1197043"/>
            <a:ext cx="3881315" cy="310726"/>
          </a:xfrm>
          <a:prstGeom prst="rect">
            <a:avLst/>
          </a:prstGeom>
          <a:solidFill>
            <a:srgbClr val="4A6C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CD36441-8C91-7506-E40B-D66D54F398D5}"/>
              </a:ext>
            </a:extLst>
          </p:cNvPr>
          <p:cNvSpPr txBox="1"/>
          <p:nvPr/>
        </p:nvSpPr>
        <p:spPr>
          <a:xfrm>
            <a:off x="1141133" y="1196964"/>
            <a:ext cx="1691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3FAEC"/>
                </a:solidFill>
              </a:rPr>
              <a:t>Introduction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6A0D6C5-7D27-352F-F080-A08116B7E9DF}"/>
              </a:ext>
            </a:extLst>
          </p:cNvPr>
          <p:cNvSpPr txBox="1"/>
          <p:nvPr/>
        </p:nvSpPr>
        <p:spPr>
          <a:xfrm>
            <a:off x="92246" y="6555968"/>
            <a:ext cx="2628069" cy="2000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700" i="1"/>
              <a:t>Figure 3 :  Relevant non-dimensional numbers.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65C1C8F-73C1-CA19-E48A-D17FA17869FE}"/>
              </a:ext>
            </a:extLst>
          </p:cNvPr>
          <p:cNvSpPr/>
          <p:nvPr/>
        </p:nvSpPr>
        <p:spPr>
          <a:xfrm>
            <a:off x="84078" y="3565422"/>
            <a:ext cx="3881315" cy="285022"/>
          </a:xfrm>
          <a:prstGeom prst="rect">
            <a:avLst/>
          </a:prstGeom>
          <a:solidFill>
            <a:srgbClr val="58892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02BAD0A-BD6D-420E-3116-568879BE0359}"/>
              </a:ext>
            </a:extLst>
          </p:cNvPr>
          <p:cNvSpPr txBox="1"/>
          <p:nvPr/>
        </p:nvSpPr>
        <p:spPr>
          <a:xfrm>
            <a:off x="1133124" y="3554412"/>
            <a:ext cx="1691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rgbClr val="F3FAEC"/>
                </a:solidFill>
              </a:rPr>
              <a:t>Methods</a:t>
            </a:r>
          </a:p>
        </p:txBody>
      </p:sp>
      <p:pic>
        <p:nvPicPr>
          <p:cNvPr id="42" name="Picture 41" descr="A close-up of a radiograph&#10;&#10;AI-generated content may be incorrect.">
            <a:extLst>
              <a:ext uri="{FF2B5EF4-FFF2-40B4-BE49-F238E27FC236}">
                <a16:creationId xmlns:a16="http://schemas.microsoft.com/office/drawing/2014/main" id="{F1088784-E55C-634F-72CD-3B5FEC26C55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357" y="5106220"/>
            <a:ext cx="1672493" cy="147911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9C2B21-CA0E-4002-F87C-78DF04146A3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985" y="5137364"/>
            <a:ext cx="2042420" cy="1421172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0CB251A4-4F9D-353F-C488-3781776AF944}"/>
              </a:ext>
            </a:extLst>
          </p:cNvPr>
          <p:cNvSpPr txBox="1"/>
          <p:nvPr/>
        </p:nvSpPr>
        <p:spPr>
          <a:xfrm>
            <a:off x="2178357" y="6552288"/>
            <a:ext cx="2548946" cy="2000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700" i="1"/>
              <a:t>Figure 4 : Effective Length across 6 blades</a:t>
            </a:r>
            <a:endParaRPr lang="en-US" sz="70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36BA8CA-D1CD-0260-1746-86E31406F861}"/>
              </a:ext>
            </a:extLst>
          </p:cNvPr>
          <p:cNvSpPr txBox="1"/>
          <p:nvPr/>
        </p:nvSpPr>
        <p:spPr>
          <a:xfrm>
            <a:off x="421941" y="4950565"/>
            <a:ext cx="2548946" cy="21544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800" i="1"/>
              <a:t>Figure 2 </a:t>
            </a:r>
            <a:r>
              <a:rPr lang="en-US" sz="700" i="1"/>
              <a:t>Experimental Setup</a:t>
            </a:r>
            <a:endParaRPr lang="en-US" sz="70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A81566B-9F5D-7EF7-A304-A27C14AEBCCE}"/>
              </a:ext>
            </a:extLst>
          </p:cNvPr>
          <p:cNvSpPr txBox="1"/>
          <p:nvPr/>
        </p:nvSpPr>
        <p:spPr>
          <a:xfrm>
            <a:off x="318414" y="2812210"/>
            <a:ext cx="3657031" cy="21544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800" i="1"/>
              <a:t>Figure 1:  Infected Zostera marina, Common North Atlantic Seagrass [2]</a:t>
            </a:r>
            <a:endParaRPr lang="en-US" sz="700"/>
          </a:p>
        </p:txBody>
      </p:sp>
      <p:pic>
        <p:nvPicPr>
          <p:cNvPr id="47" name="Picture 46" descr="A screenshot of a graph&#10;&#10;AI-generated content may be incorrect.">
            <a:extLst>
              <a:ext uri="{FF2B5EF4-FFF2-40B4-BE49-F238E27FC236}">
                <a16:creationId xmlns:a16="http://schemas.microsoft.com/office/drawing/2014/main" id="{3975502D-FB41-4A30-788D-05DE13CF438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267" y="1594117"/>
            <a:ext cx="2945715" cy="1661516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2C12D543-1F86-5D8E-FB44-CC81ACACF2A0}"/>
              </a:ext>
            </a:extLst>
          </p:cNvPr>
          <p:cNvSpPr txBox="1"/>
          <p:nvPr/>
        </p:nvSpPr>
        <p:spPr>
          <a:xfrm>
            <a:off x="4340500" y="6064408"/>
            <a:ext cx="3709551" cy="2000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700" i="1"/>
              <a:t>Figures 5-7 : Reconfiguration of model seagrass (measured as L) across 5 flow rates</a:t>
            </a:r>
            <a:endParaRPr lang="en-US" sz="70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98C5B0C-4689-871C-2FF6-CFB6DE76DDD3}"/>
              </a:ext>
            </a:extLst>
          </p:cNvPr>
          <p:cNvSpPr txBox="1"/>
          <p:nvPr/>
        </p:nvSpPr>
        <p:spPr>
          <a:xfrm>
            <a:off x="8750904" y="3275912"/>
            <a:ext cx="3709551" cy="2000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700" i="1"/>
              <a:t>Figure 9: Impact of plant geometry on reconfiguration across 65 models</a:t>
            </a:r>
            <a:endParaRPr lang="en-US" sz="70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5858E26-EA83-CA78-FB1E-8BF37F7C4467}"/>
              </a:ext>
            </a:extLst>
          </p:cNvPr>
          <p:cNvSpPr txBox="1"/>
          <p:nvPr/>
        </p:nvSpPr>
        <p:spPr>
          <a:xfrm>
            <a:off x="10825983" y="2253665"/>
            <a:ext cx="1079348" cy="2000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700"/>
              <a:t>U = 10.8 cm/s</a:t>
            </a:r>
            <a:endParaRPr lang="en-US" sz="60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DAA0418-3511-F693-6141-FE272140E464}"/>
              </a:ext>
            </a:extLst>
          </p:cNvPr>
          <p:cNvSpPr txBox="1"/>
          <p:nvPr/>
        </p:nvSpPr>
        <p:spPr>
          <a:xfrm>
            <a:off x="1814690" y="4347687"/>
            <a:ext cx="2169574" cy="7078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685800" lvl="1" indent="-171450">
              <a:buFont typeface="+mj-lt"/>
              <a:buAutoNum type="arabicPeriod"/>
            </a:pPr>
            <a:r>
              <a:rPr lang="en-US" sz="800"/>
              <a:t>120 seagrass models tested at 5 flow rates, split into healthy and diseased groups.</a:t>
            </a:r>
            <a:endParaRPr lang="en-US"/>
          </a:p>
          <a:p>
            <a:pPr marL="685800" lvl="1" indent="-171450">
              <a:buFont typeface="+mj-lt"/>
              <a:buAutoNum type="arabicPeriod"/>
            </a:pPr>
            <a:r>
              <a:rPr lang="en-US" sz="800"/>
              <a:t>13 plant geometries tested at 10.8 cm/s.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7CADED6-BC97-9E5A-BA5E-B75C44B83AD2}"/>
              </a:ext>
            </a:extLst>
          </p:cNvPr>
          <p:cNvSpPr/>
          <p:nvPr/>
        </p:nvSpPr>
        <p:spPr>
          <a:xfrm>
            <a:off x="8137868" y="1218589"/>
            <a:ext cx="4064650" cy="320088"/>
          </a:xfrm>
          <a:prstGeom prst="rect">
            <a:avLst/>
          </a:prstGeom>
          <a:solidFill>
            <a:srgbClr val="17314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83AC62F-AE86-F08F-8028-6C21DD27E3EA}"/>
              </a:ext>
            </a:extLst>
          </p:cNvPr>
          <p:cNvSpPr txBox="1"/>
          <p:nvPr/>
        </p:nvSpPr>
        <p:spPr>
          <a:xfrm>
            <a:off x="8616548" y="1233014"/>
            <a:ext cx="3127217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>
                <a:solidFill>
                  <a:srgbClr val="F5F9FD"/>
                </a:solidFill>
                <a:latin typeface="+mj-lt"/>
              </a:rPr>
              <a:t>Results – Plant Geometry</a:t>
            </a:r>
          </a:p>
        </p:txBody>
      </p:sp>
      <p:sp>
        <p:nvSpPr>
          <p:cNvPr id="54" name="Rectangle 10">
            <a:extLst>
              <a:ext uri="{FF2B5EF4-FFF2-40B4-BE49-F238E27FC236}">
                <a16:creationId xmlns:a16="http://schemas.microsoft.com/office/drawing/2014/main" id="{C5DEAE29-A9B8-3B07-EDAF-21DAA24361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2354" y="3683008"/>
            <a:ext cx="460060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lvl="1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900" dirty="0"/>
              <a:t>Effective length (L) decreased as Reynolds and Cauchy numbers increased, </a:t>
            </a:r>
            <a:r>
              <a:rPr lang="en-US" altLang="en-US" sz="900" b="1" dirty="0"/>
              <a:t>consistent with expected increases in reconfiguration</a:t>
            </a:r>
            <a:r>
              <a:rPr lang="en-US" altLang="en-US" sz="900" dirty="0"/>
              <a:t> at higher flow velocities.</a:t>
            </a:r>
          </a:p>
          <a:p>
            <a:pPr marL="628650" lvl="1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900" dirty="0"/>
              <a:t>Model disease paste effects include:</a:t>
            </a:r>
          </a:p>
          <a:p>
            <a:pPr marL="1085850" lvl="2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900" b="1" dirty="0"/>
              <a:t>Decreased effective length </a:t>
            </a:r>
            <a:r>
              <a:rPr lang="en-US" altLang="en-US" sz="900" dirty="0"/>
              <a:t>(L) in both geometries.</a:t>
            </a:r>
          </a:p>
          <a:p>
            <a:pPr marL="1085850" lvl="2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900" dirty="0"/>
              <a:t>Increased buoyancy parameter (due to lower density) in both geometries</a:t>
            </a:r>
          </a:p>
          <a:p>
            <a:pPr marL="1085850" lvl="2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900" dirty="0"/>
              <a:t>15 × 1 cm models: </a:t>
            </a:r>
            <a:r>
              <a:rPr lang="en-US" altLang="en-US" sz="900" b="1" dirty="0"/>
              <a:t>5–9% reduction</a:t>
            </a:r>
            <a:r>
              <a:rPr lang="en-US" altLang="en-US" sz="900" dirty="0"/>
              <a:t> in L</a:t>
            </a:r>
          </a:p>
          <a:p>
            <a:pPr marL="1085850" lvl="2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900" dirty="0"/>
              <a:t>30 × 0.5 cm models: </a:t>
            </a:r>
            <a:r>
              <a:rPr lang="en-US" altLang="en-US" sz="900" b="1" dirty="0"/>
              <a:t>2–3% reduction</a:t>
            </a:r>
            <a:r>
              <a:rPr lang="en-US" altLang="en-US" sz="900" dirty="0"/>
              <a:t> in </a:t>
            </a:r>
            <a:r>
              <a:rPr lang="en-US" altLang="en-US" sz="900"/>
              <a:t>L </a:t>
            </a:r>
            <a:endParaRPr lang="en-US" altLang="en-US" sz="900" dirty="0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150D38E2-6FD1-B84B-4371-6DEE17FD5D4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179398" y="6254178"/>
            <a:ext cx="2076899" cy="422421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3AF05DBC-0F86-641B-12A8-C4313B72C1C7}"/>
              </a:ext>
            </a:extLst>
          </p:cNvPr>
          <p:cNvSpPr txBox="1"/>
          <p:nvPr/>
        </p:nvSpPr>
        <p:spPr>
          <a:xfrm>
            <a:off x="6244880" y="6396349"/>
            <a:ext cx="1827324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700" i="1"/>
              <a:t>Figure 8: Decrease in seagrass density due to disease paste application.</a:t>
            </a:r>
            <a:endParaRPr lang="en-US" sz="70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8188B00-0745-0FD0-0626-70BC85296FEA}"/>
              </a:ext>
            </a:extLst>
          </p:cNvPr>
          <p:cNvSpPr/>
          <p:nvPr/>
        </p:nvSpPr>
        <p:spPr>
          <a:xfrm>
            <a:off x="3962937" y="1126220"/>
            <a:ext cx="56943" cy="5727642"/>
          </a:xfrm>
          <a:prstGeom prst="rect">
            <a:avLst/>
          </a:prstGeom>
          <a:solidFill>
            <a:srgbClr val="273C10"/>
          </a:solidFill>
          <a:ln>
            <a:solidFill>
              <a:srgbClr val="273C1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7795DCE-67FC-9CB0-2790-A2CDF5C1CB47}"/>
              </a:ext>
            </a:extLst>
          </p:cNvPr>
          <p:cNvSpPr txBox="1"/>
          <p:nvPr/>
        </p:nvSpPr>
        <p:spPr>
          <a:xfrm>
            <a:off x="626177" y="4718326"/>
            <a:ext cx="86142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i="1">
                <a:highlight>
                  <a:srgbClr val="D7E6F1"/>
                </a:highlight>
              </a:rPr>
              <a:t>1 Seagrass Model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4AA15E5-D8C4-7E65-67A4-B9BCFDE36776}"/>
              </a:ext>
            </a:extLst>
          </p:cNvPr>
          <p:cNvSpPr txBox="1"/>
          <p:nvPr/>
        </p:nvSpPr>
        <p:spPr>
          <a:xfrm>
            <a:off x="1090064" y="3937594"/>
            <a:ext cx="67355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i="1" err="1">
                <a:highlight>
                  <a:srgbClr val="D7E6F1"/>
                </a:highlight>
              </a:rPr>
              <a:t>Vectrino</a:t>
            </a:r>
            <a:endParaRPr lang="en-US" sz="600" i="1">
              <a:highlight>
                <a:srgbClr val="D7E6F1"/>
              </a:highlight>
            </a:endParaRPr>
          </a:p>
        </p:txBody>
      </p:sp>
      <p:pic>
        <p:nvPicPr>
          <p:cNvPr id="60" name="Picture 59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829A53EE-67C0-5558-E72D-B01CCD2CA22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369" y="4566359"/>
            <a:ext cx="3154714" cy="151001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819AA36-7688-A1E3-DEE2-D245C14B18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80291" y="3120647"/>
            <a:ext cx="878654" cy="44355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4D0051C-2BE9-0BFB-E178-82C70C1B061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91322" y="4650522"/>
            <a:ext cx="878654" cy="443557"/>
          </a:xfrm>
          <a:prstGeom prst="rect">
            <a:avLst/>
          </a:prstGeom>
        </p:spPr>
      </p:pic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F4AB5D99-2A50-077E-28FD-A66667B28010}"/>
              </a:ext>
            </a:extLst>
          </p:cNvPr>
          <p:cNvCxnSpPr>
            <a:cxnSpLocks/>
          </p:cNvCxnSpPr>
          <p:nvPr/>
        </p:nvCxnSpPr>
        <p:spPr>
          <a:xfrm flipH="1">
            <a:off x="2644408" y="5564055"/>
            <a:ext cx="1168313" cy="0"/>
          </a:xfrm>
          <a:prstGeom prst="line">
            <a:avLst/>
          </a:prstGeom>
          <a:ln w="6350">
            <a:solidFill>
              <a:srgbClr val="E3EFF9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676106CD-F477-478A-18DE-3A737A1F2AA0}"/>
              </a:ext>
            </a:extLst>
          </p:cNvPr>
          <p:cNvSpPr txBox="1"/>
          <p:nvPr/>
        </p:nvSpPr>
        <p:spPr>
          <a:xfrm>
            <a:off x="3626507" y="5522118"/>
            <a:ext cx="21933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i="1" dirty="0">
                <a:solidFill>
                  <a:srgbClr val="E3EFF9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808441289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776</Words>
  <Application>Microsoft Office PowerPoint</Application>
  <PresentationFormat>Widescreen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Adobe Heiti Std R</vt:lpstr>
      <vt:lpstr>Aptos</vt:lpstr>
      <vt:lpstr>Aptos Display</vt:lpstr>
      <vt:lpstr>Arial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Marina Keller</dc:creator>
  <cp:lastModifiedBy>Marina Keller</cp:lastModifiedBy>
  <cp:revision>2</cp:revision>
  <dcterms:created xsi:type="dcterms:W3CDTF">2025-11-19T06:43:42Z</dcterms:created>
  <dcterms:modified xsi:type="dcterms:W3CDTF">2025-11-21T16:15:17Z</dcterms:modified>
</cp:coreProperties>
</file>